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52"/>
  </p:notesMasterIdLst>
  <p:handoutMasterIdLst>
    <p:handoutMasterId r:id="rId53"/>
  </p:handoutMasterIdLst>
  <p:sldIdLst>
    <p:sldId id="543" r:id="rId28"/>
    <p:sldId id="1915" r:id="rId29"/>
    <p:sldId id="1785" r:id="rId30"/>
    <p:sldId id="1776" r:id="rId31"/>
    <p:sldId id="1882" r:id="rId32"/>
    <p:sldId id="1908" r:id="rId33"/>
    <p:sldId id="1815" r:id="rId34"/>
    <p:sldId id="1880" r:id="rId35"/>
    <p:sldId id="1909" r:id="rId36"/>
    <p:sldId id="1878" r:id="rId37"/>
    <p:sldId id="1911" r:id="rId38"/>
    <p:sldId id="1912" r:id="rId39"/>
    <p:sldId id="1910" r:id="rId40"/>
    <p:sldId id="1913" r:id="rId41"/>
    <p:sldId id="1914" r:id="rId42"/>
    <p:sldId id="1814" r:id="rId43"/>
    <p:sldId id="1819" r:id="rId44"/>
    <p:sldId id="1820" r:id="rId45"/>
    <p:sldId id="1823" r:id="rId46"/>
    <p:sldId id="1824" r:id="rId47"/>
    <p:sldId id="1825" r:id="rId48"/>
    <p:sldId id="1826" r:id="rId49"/>
    <p:sldId id="1827" r:id="rId50"/>
    <p:sldId id="1828" r:id="rId51"/>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77F"/>
    <a:srgbClr val="87CBD8"/>
    <a:srgbClr val="0079D1"/>
    <a:srgbClr val="0067B7"/>
    <a:srgbClr val="F26F27"/>
    <a:srgbClr val="EE4328"/>
    <a:srgbClr val="F36F26"/>
    <a:srgbClr val="85CCD9"/>
    <a:srgbClr val="7B184F"/>
    <a:srgbClr val="EE42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0882" autoAdjust="0"/>
  </p:normalViewPr>
  <p:slideViewPr>
    <p:cSldViewPr snapToGrid="0" snapToObjects="1">
      <p:cViewPr varScale="1">
        <p:scale>
          <a:sx n="131" d="100"/>
          <a:sy n="131" d="100"/>
        </p:scale>
        <p:origin x="936" y="1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6/19/20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6/19/20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90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012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11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21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319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421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524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62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72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83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933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03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138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240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34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44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54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65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75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85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95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05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162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264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367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469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571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674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776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87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98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08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186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5597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5699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5802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5904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007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10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211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3143"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4167"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5191"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66215"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210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312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415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51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62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72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82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927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0296"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1320"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234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1893368"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439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554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195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298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400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503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605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707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810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912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0151"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1175"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219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206322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759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861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964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066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168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271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373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4761"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578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680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783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218857"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9881"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218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32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237"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2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62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30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3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3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3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4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24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34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4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5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52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754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85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959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62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16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66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6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71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574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76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7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88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8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8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8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290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393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49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9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00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02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0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00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110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212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314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417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519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22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724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26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929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03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13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23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338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128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230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333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435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537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640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742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8451"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947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049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152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676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779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881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984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086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188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291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393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4961"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5985"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700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81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919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021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12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22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32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43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533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636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738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841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728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831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933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035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138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240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343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4455"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5479"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914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6503"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7527"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389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492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594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697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79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017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901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004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106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2091"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3115"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4139"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843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945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119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048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150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252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355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457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5601"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662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764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867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222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324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426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529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6317"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7341"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836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9389"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066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16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2712"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373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47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57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68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78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88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98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09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19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295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39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50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60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70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80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19640"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3154955"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1080"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0937"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6569"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1165"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0259"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5745"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7147"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6263"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2875"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7410"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8125"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1.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1.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1.xml"/><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1.xml"/><Relationship Id="rId5" Type="http://schemas.openxmlformats.org/officeDocument/2006/relationships/image" Target="../media/image29.jp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March 19, 2020</a:t>
            </a:r>
          </a:p>
        </p:txBody>
      </p:sp>
      <p:sp>
        <p:nvSpPr>
          <p:cNvPr id="5" name="Rectángulo 4"/>
          <p:cNvSpPr/>
          <p:nvPr/>
        </p:nvSpPr>
        <p:spPr>
          <a:xfrm>
            <a:off x="2981314" y="2285540"/>
            <a:ext cx="580606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Data Leke Reference Architecture</a:t>
            </a:r>
          </a:p>
        </p:txBody>
      </p:sp>
      <p:sp>
        <p:nvSpPr>
          <p:cNvPr id="6" name="Rectángulo 4">
            <a:extLst>
              <a:ext uri="{FF2B5EF4-FFF2-40B4-BE49-F238E27FC236}">
                <a16:creationId xmlns:a16="http://schemas.microsoft.com/office/drawing/2014/main" id="{A7A04ECC-77E5-1142-838A-389728432CCC}"/>
              </a:ext>
            </a:extLst>
          </p:cNvPr>
          <p:cNvSpPr/>
          <p:nvPr/>
        </p:nvSpPr>
        <p:spPr>
          <a:xfrm>
            <a:off x="2981313" y="3028895"/>
            <a:ext cx="5296925" cy="400105"/>
          </a:xfrm>
          <a:prstGeom prst="rect">
            <a:avLst/>
          </a:prstGeom>
          <a:ln w="12700">
            <a:miter lim="400000"/>
          </a:ln>
        </p:spPr>
        <p:txBody>
          <a:bodyPr wrap="square" lIns="45718" tIns="45718" rIns="45718" bIns="45718">
            <a:spAutoFit/>
          </a:bodyPr>
          <a:lstStyle/>
          <a:p>
            <a:pPr defTabSz="914400"/>
            <a:r>
              <a:rPr lang="en-US" sz="2000" dirty="0">
                <a:solidFill>
                  <a:srgbClr val="C5277F"/>
                </a:solidFill>
              </a:rPr>
              <a:t>Alerts and Notifications - Tactical solution </a:t>
            </a:r>
            <a:endParaRPr lang="es-MX" sz="2000" b="1" dirty="0">
              <a:solidFill>
                <a:srgbClr val="C5277F"/>
              </a:solidFill>
              <a:ea typeface="Arial"/>
              <a:cs typeface="Arial"/>
            </a:endParaRPr>
          </a:p>
        </p:txBody>
      </p:sp>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70ADF8-2FD5-2542-AE19-FE15660DE503}"/>
              </a:ext>
            </a:extLst>
          </p:cNvPr>
          <p:cNvPicPr>
            <a:picLocks noChangeAspect="1"/>
          </p:cNvPicPr>
          <p:nvPr/>
        </p:nvPicPr>
        <p:blipFill>
          <a:blip r:embed="rId2"/>
          <a:stretch>
            <a:fillRect/>
          </a:stretch>
        </p:blipFill>
        <p:spPr>
          <a:xfrm>
            <a:off x="414641" y="1077000"/>
            <a:ext cx="8326236" cy="5107489"/>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88" name="Rectangle 3"/>
          <p:cNvSpPr txBox="1"/>
          <p:nvPr/>
        </p:nvSpPr>
        <p:spPr>
          <a:xfrm>
            <a:off x="413951" y="637567"/>
            <a:ext cx="6436518"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Component View</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030278" y="237462"/>
            <a:ext cx="2891570" cy="638175"/>
            <a:chOff x="6746875" y="1552575"/>
            <a:chExt cx="2891570"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28" name="Text Box 114">
            <a:extLst>
              <a:ext uri="{FF2B5EF4-FFF2-40B4-BE49-F238E27FC236}">
                <a16:creationId xmlns:a16="http://schemas.microsoft.com/office/drawing/2014/main" id="{66E4B19A-7291-9344-8DE6-0D6133CFC2ED}"/>
              </a:ext>
            </a:extLst>
          </p:cNvPr>
          <p:cNvSpPr txBox="1">
            <a:spLocks noChangeArrowheads="1"/>
          </p:cNvSpPr>
          <p:nvPr/>
        </p:nvSpPr>
        <p:spPr bwMode="auto">
          <a:xfrm>
            <a:off x="3466320" y="3449527"/>
            <a:ext cx="1245779" cy="572729"/>
          </a:xfrm>
          <a:prstGeom prst="rect">
            <a:avLst/>
          </a:prstGeom>
          <a:solidFill>
            <a:srgbClr val="87CBD8">
              <a:alpha val="36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30" name="Text Box 114">
            <a:extLst>
              <a:ext uri="{FF2B5EF4-FFF2-40B4-BE49-F238E27FC236}">
                <a16:creationId xmlns:a16="http://schemas.microsoft.com/office/drawing/2014/main" id="{00D85040-6BC0-7243-9D28-211D62022EC7}"/>
              </a:ext>
            </a:extLst>
          </p:cNvPr>
          <p:cNvSpPr txBox="1">
            <a:spLocks noChangeArrowheads="1"/>
          </p:cNvSpPr>
          <p:nvPr/>
        </p:nvSpPr>
        <p:spPr bwMode="auto">
          <a:xfrm>
            <a:off x="3344532" y="5248259"/>
            <a:ext cx="1173722" cy="572729"/>
          </a:xfrm>
          <a:prstGeom prst="rect">
            <a:avLst/>
          </a:prstGeom>
          <a:solidFill>
            <a:srgbClr val="87CBD8">
              <a:alpha val="36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31" name="Text Box 114">
            <a:extLst>
              <a:ext uri="{FF2B5EF4-FFF2-40B4-BE49-F238E27FC236}">
                <a16:creationId xmlns:a16="http://schemas.microsoft.com/office/drawing/2014/main" id="{AB17004F-E30C-A042-A9AD-B10B787B0912}"/>
              </a:ext>
            </a:extLst>
          </p:cNvPr>
          <p:cNvSpPr txBox="1">
            <a:spLocks noChangeArrowheads="1"/>
          </p:cNvSpPr>
          <p:nvPr/>
        </p:nvSpPr>
        <p:spPr bwMode="auto">
          <a:xfrm>
            <a:off x="7012162" y="2320413"/>
            <a:ext cx="1258530" cy="543514"/>
          </a:xfrm>
          <a:prstGeom prst="rect">
            <a:avLst/>
          </a:prstGeom>
          <a:solidFill>
            <a:srgbClr val="C5277F">
              <a:alpha val="36000"/>
            </a:srgbClr>
          </a:solidFill>
          <a:ln w="12700">
            <a:solidFill>
              <a:srgbClr val="C5277F"/>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grpSp>
        <p:nvGrpSpPr>
          <p:cNvPr id="32" name="Group 31">
            <a:extLst>
              <a:ext uri="{FF2B5EF4-FFF2-40B4-BE49-F238E27FC236}">
                <a16:creationId xmlns:a16="http://schemas.microsoft.com/office/drawing/2014/main" id="{D21D59DD-DCD9-B440-803A-8925F0AF7A48}"/>
              </a:ext>
            </a:extLst>
          </p:cNvPr>
          <p:cNvGrpSpPr/>
          <p:nvPr/>
        </p:nvGrpSpPr>
        <p:grpSpPr>
          <a:xfrm rot="21011211">
            <a:off x="3152258" y="3786386"/>
            <a:ext cx="301686" cy="261610"/>
            <a:chOff x="720866" y="1203598"/>
            <a:chExt cx="301686" cy="261610"/>
          </a:xfrm>
        </p:grpSpPr>
        <p:sp>
          <p:nvSpPr>
            <p:cNvPr id="33" name="Google Shape;431;p39">
              <a:extLst>
                <a:ext uri="{FF2B5EF4-FFF2-40B4-BE49-F238E27FC236}">
                  <a16:creationId xmlns:a16="http://schemas.microsoft.com/office/drawing/2014/main" id="{70413B7D-07D0-1A41-83EC-DAFC5CC2FD28}"/>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TextBox 33">
              <a:extLst>
                <a:ext uri="{FF2B5EF4-FFF2-40B4-BE49-F238E27FC236}">
                  <a16:creationId xmlns:a16="http://schemas.microsoft.com/office/drawing/2014/main" id="{9C81CFA2-E25E-774E-80EB-6EAB1B2E3356}"/>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1.</a:t>
              </a:r>
            </a:p>
          </p:txBody>
        </p:sp>
      </p:grpSp>
      <p:grpSp>
        <p:nvGrpSpPr>
          <p:cNvPr id="35" name="Group 34">
            <a:extLst>
              <a:ext uri="{FF2B5EF4-FFF2-40B4-BE49-F238E27FC236}">
                <a16:creationId xmlns:a16="http://schemas.microsoft.com/office/drawing/2014/main" id="{0F18D318-3A75-2C42-91ED-B90C340852D7}"/>
              </a:ext>
            </a:extLst>
          </p:cNvPr>
          <p:cNvGrpSpPr/>
          <p:nvPr/>
        </p:nvGrpSpPr>
        <p:grpSpPr>
          <a:xfrm rot="21011211">
            <a:off x="3507932" y="2292937"/>
            <a:ext cx="301686" cy="261610"/>
            <a:chOff x="720866" y="1203598"/>
            <a:chExt cx="301686" cy="261610"/>
          </a:xfrm>
        </p:grpSpPr>
        <p:sp>
          <p:nvSpPr>
            <p:cNvPr id="36" name="Google Shape;431;p39">
              <a:extLst>
                <a:ext uri="{FF2B5EF4-FFF2-40B4-BE49-F238E27FC236}">
                  <a16:creationId xmlns:a16="http://schemas.microsoft.com/office/drawing/2014/main" id="{BC833AC5-AFB8-4745-A089-986CC5691C96}"/>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TextBox 36">
              <a:extLst>
                <a:ext uri="{FF2B5EF4-FFF2-40B4-BE49-F238E27FC236}">
                  <a16:creationId xmlns:a16="http://schemas.microsoft.com/office/drawing/2014/main" id="{6217E9F2-EEA5-274C-A19B-FC75AC5F1ECB}"/>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2.</a:t>
              </a:r>
            </a:p>
          </p:txBody>
        </p:sp>
      </p:grpSp>
      <p:grpSp>
        <p:nvGrpSpPr>
          <p:cNvPr id="38" name="Group 37">
            <a:extLst>
              <a:ext uri="{FF2B5EF4-FFF2-40B4-BE49-F238E27FC236}">
                <a16:creationId xmlns:a16="http://schemas.microsoft.com/office/drawing/2014/main" id="{1C5A972E-AEB1-CC41-8213-7C984576B030}"/>
              </a:ext>
            </a:extLst>
          </p:cNvPr>
          <p:cNvGrpSpPr/>
          <p:nvPr/>
        </p:nvGrpSpPr>
        <p:grpSpPr>
          <a:xfrm rot="21011211">
            <a:off x="6690389" y="3880189"/>
            <a:ext cx="301686" cy="261610"/>
            <a:chOff x="720866" y="1203598"/>
            <a:chExt cx="301686" cy="261610"/>
          </a:xfrm>
        </p:grpSpPr>
        <p:sp>
          <p:nvSpPr>
            <p:cNvPr id="39" name="Google Shape;431;p39">
              <a:extLst>
                <a:ext uri="{FF2B5EF4-FFF2-40B4-BE49-F238E27FC236}">
                  <a16:creationId xmlns:a16="http://schemas.microsoft.com/office/drawing/2014/main" id="{5D085DBC-5101-1945-95E3-DF96C05F3636}"/>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TextBox 39">
              <a:extLst>
                <a:ext uri="{FF2B5EF4-FFF2-40B4-BE49-F238E27FC236}">
                  <a16:creationId xmlns:a16="http://schemas.microsoft.com/office/drawing/2014/main" id="{7327CFD6-EE17-BF4D-9C6B-2A4DF18984CA}"/>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3.</a:t>
              </a:r>
            </a:p>
          </p:txBody>
        </p:sp>
      </p:grpSp>
      <p:grpSp>
        <p:nvGrpSpPr>
          <p:cNvPr id="41" name="Group 40">
            <a:extLst>
              <a:ext uri="{FF2B5EF4-FFF2-40B4-BE49-F238E27FC236}">
                <a16:creationId xmlns:a16="http://schemas.microsoft.com/office/drawing/2014/main" id="{08C9D2D4-CD4F-4C46-AC38-816D30D81FEA}"/>
              </a:ext>
            </a:extLst>
          </p:cNvPr>
          <p:cNvGrpSpPr/>
          <p:nvPr/>
        </p:nvGrpSpPr>
        <p:grpSpPr>
          <a:xfrm rot="21011211">
            <a:off x="3007562" y="5403818"/>
            <a:ext cx="301686" cy="261610"/>
            <a:chOff x="720866" y="1203598"/>
            <a:chExt cx="301686" cy="261610"/>
          </a:xfrm>
        </p:grpSpPr>
        <p:sp>
          <p:nvSpPr>
            <p:cNvPr id="42" name="Google Shape;431;p39">
              <a:extLst>
                <a:ext uri="{FF2B5EF4-FFF2-40B4-BE49-F238E27FC236}">
                  <a16:creationId xmlns:a16="http://schemas.microsoft.com/office/drawing/2014/main" id="{E8D12A6F-9251-8843-BC1A-B6440CF3F381}"/>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TextBox 42">
              <a:extLst>
                <a:ext uri="{FF2B5EF4-FFF2-40B4-BE49-F238E27FC236}">
                  <a16:creationId xmlns:a16="http://schemas.microsoft.com/office/drawing/2014/main" id="{1A464518-A347-6340-AA3D-C4BED16225B4}"/>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4.</a:t>
              </a:r>
            </a:p>
          </p:txBody>
        </p:sp>
      </p:grpSp>
      <p:sp>
        <p:nvSpPr>
          <p:cNvPr id="44" name="Google Shape;61;p12">
            <a:extLst>
              <a:ext uri="{FF2B5EF4-FFF2-40B4-BE49-F238E27FC236}">
                <a16:creationId xmlns:a16="http://schemas.microsoft.com/office/drawing/2014/main" id="{C5C5B2DB-C099-1041-9289-819D16A1D96B}"/>
              </a:ext>
            </a:extLst>
          </p:cNvPr>
          <p:cNvSpPr txBox="1">
            <a:spLocks/>
          </p:cNvSpPr>
          <p:nvPr/>
        </p:nvSpPr>
        <p:spPr>
          <a:xfrm>
            <a:off x="8990438" y="1519638"/>
            <a:ext cx="2891570" cy="415498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28600" indent="-228600" algn="l">
              <a:buFont typeface="+mj-lt"/>
              <a:buAutoNum type="arabicPeriod"/>
            </a:pPr>
            <a:r>
              <a:rPr lang="en-US" sz="1200" dirty="0" err="1">
                <a:solidFill>
                  <a:srgbClr val="C5277F"/>
                </a:solidFill>
              </a:rPr>
              <a:t>EventEngine</a:t>
            </a:r>
            <a:r>
              <a:rPr lang="en-US" sz="1200" dirty="0"/>
              <a:t>: It is the component that is responsible for providing a common interface to process events, it contains the business logic of different projects that require processing for events</a:t>
            </a:r>
          </a:p>
          <a:p>
            <a:pPr marL="228600" indent="-228600" algn="l">
              <a:buFont typeface="+mj-lt"/>
              <a:buAutoNum type="arabicPeriod"/>
            </a:pPr>
            <a:r>
              <a:rPr lang="en-US" sz="1200" dirty="0" err="1">
                <a:solidFill>
                  <a:srgbClr val="C5277F"/>
                </a:solidFill>
              </a:rPr>
              <a:t>ValidationEnginie</a:t>
            </a:r>
            <a:r>
              <a:rPr lang="en-US" sz="1200" dirty="0"/>
              <a:t>:  It is the component that has the responsibility to perform the functionality of validating the structures of the events, it is contemplated to scale the component for validations in different projects, allowing reuse</a:t>
            </a:r>
          </a:p>
          <a:p>
            <a:pPr marL="228600" indent="-228600" algn="l">
              <a:buFont typeface="+mj-lt"/>
              <a:buAutoNum type="arabicPeriod"/>
            </a:pPr>
            <a:r>
              <a:rPr lang="en-US" sz="1200" dirty="0" err="1">
                <a:solidFill>
                  <a:srgbClr val="C5277F"/>
                </a:solidFill>
              </a:rPr>
              <a:t>DataAccess</a:t>
            </a:r>
            <a:r>
              <a:rPr lang="en-US" sz="1200" dirty="0"/>
              <a:t>: It is the component that has the responsibility to provide a common interface for access to different resources, both Hadoop and outside the Data Lake</a:t>
            </a:r>
          </a:p>
          <a:p>
            <a:pPr marL="228600" indent="-228600" algn="l">
              <a:buFont typeface="+mj-lt"/>
              <a:buAutoNum type="arabicPeriod"/>
            </a:pPr>
            <a:r>
              <a:rPr lang="en-US" sz="1200" dirty="0" err="1">
                <a:solidFill>
                  <a:srgbClr val="C5277F"/>
                </a:solidFill>
              </a:rPr>
              <a:t>CommandHadoop</a:t>
            </a:r>
            <a:r>
              <a:rPr lang="en-US" sz="1200" dirty="0"/>
              <a:t>:   It is the component that is responsible for providing a common interface to execute Hadoop commands</a:t>
            </a:r>
          </a:p>
          <a:p>
            <a:pPr marL="228600" indent="-228600" algn="l">
              <a:buFont typeface="+mj-lt"/>
              <a:buAutoNum type="arabicPeriod"/>
            </a:pPr>
            <a:r>
              <a:rPr lang="en-US" sz="1200" dirty="0">
                <a:solidFill>
                  <a:srgbClr val="C5277F"/>
                </a:solidFill>
              </a:rPr>
              <a:t>Shell-Script</a:t>
            </a:r>
            <a:r>
              <a:rPr lang="en-US" sz="1200" dirty="0"/>
              <a:t>:	 It is in charge of executing the "</a:t>
            </a:r>
            <a:r>
              <a:rPr lang="en-US" sz="1200" dirty="0" err="1"/>
              <a:t>EventEngine</a:t>
            </a:r>
            <a:r>
              <a:rPr lang="en-US" sz="1200" dirty="0"/>
              <a:t>" component to orchestrate the functionalities required for the attention flow to the Alerts and Notifications project.</a:t>
            </a:r>
          </a:p>
        </p:txBody>
      </p:sp>
      <p:sp>
        <p:nvSpPr>
          <p:cNvPr id="46" name="Text Box 114">
            <a:extLst>
              <a:ext uri="{FF2B5EF4-FFF2-40B4-BE49-F238E27FC236}">
                <a16:creationId xmlns:a16="http://schemas.microsoft.com/office/drawing/2014/main" id="{9757F4F0-6D44-EA4D-8CEA-58AB3E8BA64A}"/>
              </a:ext>
            </a:extLst>
          </p:cNvPr>
          <p:cNvSpPr txBox="1">
            <a:spLocks noChangeArrowheads="1"/>
          </p:cNvSpPr>
          <p:nvPr/>
        </p:nvSpPr>
        <p:spPr bwMode="auto">
          <a:xfrm>
            <a:off x="3329335" y="1663292"/>
            <a:ext cx="1258531" cy="572729"/>
          </a:xfrm>
          <a:prstGeom prst="rect">
            <a:avLst/>
          </a:prstGeom>
          <a:solidFill>
            <a:srgbClr val="87CBD8">
              <a:alpha val="36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51" name="Text Box 114">
            <a:extLst>
              <a:ext uri="{FF2B5EF4-FFF2-40B4-BE49-F238E27FC236}">
                <a16:creationId xmlns:a16="http://schemas.microsoft.com/office/drawing/2014/main" id="{17349E6A-D5DC-AB47-BEAA-6709FCBE9F3D}"/>
              </a:ext>
            </a:extLst>
          </p:cNvPr>
          <p:cNvSpPr txBox="1">
            <a:spLocks noChangeArrowheads="1"/>
          </p:cNvSpPr>
          <p:nvPr/>
        </p:nvSpPr>
        <p:spPr bwMode="auto">
          <a:xfrm>
            <a:off x="905681" y="3413696"/>
            <a:ext cx="1258531" cy="572729"/>
          </a:xfrm>
          <a:prstGeom prst="rect">
            <a:avLst/>
          </a:prstGeom>
          <a:solidFill>
            <a:srgbClr val="87CBD8">
              <a:alpha val="36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grpSp>
        <p:nvGrpSpPr>
          <p:cNvPr id="52" name="Group 51">
            <a:extLst>
              <a:ext uri="{FF2B5EF4-FFF2-40B4-BE49-F238E27FC236}">
                <a16:creationId xmlns:a16="http://schemas.microsoft.com/office/drawing/2014/main" id="{2CA5993D-E2B3-E541-906F-AC2DC0A25E2D}"/>
              </a:ext>
            </a:extLst>
          </p:cNvPr>
          <p:cNvGrpSpPr/>
          <p:nvPr/>
        </p:nvGrpSpPr>
        <p:grpSpPr>
          <a:xfrm rot="21011211">
            <a:off x="1633590" y="3097514"/>
            <a:ext cx="301686" cy="261610"/>
            <a:chOff x="720866" y="1203598"/>
            <a:chExt cx="301686" cy="261610"/>
          </a:xfrm>
        </p:grpSpPr>
        <p:sp>
          <p:nvSpPr>
            <p:cNvPr id="53" name="Google Shape;431;p39">
              <a:extLst>
                <a:ext uri="{FF2B5EF4-FFF2-40B4-BE49-F238E27FC236}">
                  <a16:creationId xmlns:a16="http://schemas.microsoft.com/office/drawing/2014/main" id="{A19022B1-D78C-F944-8257-4CC07C6F4A27}"/>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TextBox 53">
              <a:extLst>
                <a:ext uri="{FF2B5EF4-FFF2-40B4-BE49-F238E27FC236}">
                  <a16:creationId xmlns:a16="http://schemas.microsoft.com/office/drawing/2014/main" id="{1BAA5A8A-5F01-EA49-98DD-7CDA0EDCA324}"/>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5.</a:t>
              </a:r>
            </a:p>
          </p:txBody>
        </p:sp>
      </p:grpSp>
      <p:sp>
        <p:nvSpPr>
          <p:cNvPr id="59" name="Text Box 114">
            <a:extLst>
              <a:ext uri="{FF2B5EF4-FFF2-40B4-BE49-F238E27FC236}">
                <a16:creationId xmlns:a16="http://schemas.microsoft.com/office/drawing/2014/main" id="{F57E3035-5F31-9748-BCE7-33E1D722870D}"/>
              </a:ext>
            </a:extLst>
          </p:cNvPr>
          <p:cNvSpPr txBox="1">
            <a:spLocks noChangeArrowheads="1"/>
          </p:cNvSpPr>
          <p:nvPr/>
        </p:nvSpPr>
        <p:spPr bwMode="auto">
          <a:xfrm>
            <a:off x="7000685" y="3457799"/>
            <a:ext cx="1232714" cy="543514"/>
          </a:xfrm>
          <a:prstGeom prst="rect">
            <a:avLst/>
          </a:prstGeom>
          <a:solidFill>
            <a:srgbClr val="C5277F">
              <a:alpha val="36000"/>
            </a:srgbClr>
          </a:solidFill>
          <a:ln w="12700">
            <a:solidFill>
              <a:srgbClr val="C5277F"/>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r>
              <a:rPr lang="en-GB" altLang="pt-BR" dirty="0">
                <a:latin typeface="Arial" charset="0"/>
              </a:rPr>
              <a:t>c</a:t>
            </a:r>
          </a:p>
        </p:txBody>
      </p:sp>
      <p:sp>
        <p:nvSpPr>
          <p:cNvPr id="60" name="Text Box 114">
            <a:extLst>
              <a:ext uri="{FF2B5EF4-FFF2-40B4-BE49-F238E27FC236}">
                <a16:creationId xmlns:a16="http://schemas.microsoft.com/office/drawing/2014/main" id="{F4573E91-F599-D247-B1FD-5026E819BBB4}"/>
              </a:ext>
            </a:extLst>
          </p:cNvPr>
          <p:cNvSpPr txBox="1">
            <a:spLocks noChangeArrowheads="1"/>
          </p:cNvSpPr>
          <p:nvPr/>
        </p:nvSpPr>
        <p:spPr bwMode="auto">
          <a:xfrm>
            <a:off x="7047484" y="4771731"/>
            <a:ext cx="1173722" cy="543514"/>
          </a:xfrm>
          <a:prstGeom prst="rect">
            <a:avLst/>
          </a:prstGeom>
          <a:solidFill>
            <a:srgbClr val="C5277F">
              <a:alpha val="36000"/>
            </a:srgbClr>
          </a:solidFill>
          <a:ln w="12700">
            <a:solidFill>
              <a:srgbClr val="C5277F"/>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grpSp>
        <p:nvGrpSpPr>
          <p:cNvPr id="61" name="Group 60">
            <a:extLst>
              <a:ext uri="{FF2B5EF4-FFF2-40B4-BE49-F238E27FC236}">
                <a16:creationId xmlns:a16="http://schemas.microsoft.com/office/drawing/2014/main" id="{DD05B129-D37E-BE48-AECF-7468A832DEB4}"/>
              </a:ext>
            </a:extLst>
          </p:cNvPr>
          <p:cNvGrpSpPr/>
          <p:nvPr/>
        </p:nvGrpSpPr>
        <p:grpSpPr>
          <a:xfrm rot="21011211">
            <a:off x="6690390" y="2008646"/>
            <a:ext cx="301686" cy="261610"/>
            <a:chOff x="720866" y="1203598"/>
            <a:chExt cx="301686" cy="261610"/>
          </a:xfrm>
        </p:grpSpPr>
        <p:sp>
          <p:nvSpPr>
            <p:cNvPr id="62" name="Google Shape;431;p39">
              <a:extLst>
                <a:ext uri="{FF2B5EF4-FFF2-40B4-BE49-F238E27FC236}">
                  <a16:creationId xmlns:a16="http://schemas.microsoft.com/office/drawing/2014/main" id="{1D63A82D-5270-0C43-98CD-1A49B551E8F1}"/>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TextBox 62">
              <a:extLst>
                <a:ext uri="{FF2B5EF4-FFF2-40B4-BE49-F238E27FC236}">
                  <a16:creationId xmlns:a16="http://schemas.microsoft.com/office/drawing/2014/main" id="{81BDFFAF-83C4-F847-BE15-41EB71D983F0}"/>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6.</a:t>
              </a:r>
            </a:p>
          </p:txBody>
        </p:sp>
      </p:grpSp>
      <p:grpSp>
        <p:nvGrpSpPr>
          <p:cNvPr id="64" name="Group 63">
            <a:extLst>
              <a:ext uri="{FF2B5EF4-FFF2-40B4-BE49-F238E27FC236}">
                <a16:creationId xmlns:a16="http://schemas.microsoft.com/office/drawing/2014/main" id="{AF0BF8E6-729B-5C40-AA0A-78E4C042A7C4}"/>
              </a:ext>
            </a:extLst>
          </p:cNvPr>
          <p:cNvGrpSpPr/>
          <p:nvPr/>
        </p:nvGrpSpPr>
        <p:grpSpPr>
          <a:xfrm rot="21011211">
            <a:off x="6698111" y="5113920"/>
            <a:ext cx="301686" cy="261610"/>
            <a:chOff x="720866" y="1203598"/>
            <a:chExt cx="301686" cy="261610"/>
          </a:xfrm>
        </p:grpSpPr>
        <p:sp>
          <p:nvSpPr>
            <p:cNvPr id="65" name="Google Shape;431;p39">
              <a:extLst>
                <a:ext uri="{FF2B5EF4-FFF2-40B4-BE49-F238E27FC236}">
                  <a16:creationId xmlns:a16="http://schemas.microsoft.com/office/drawing/2014/main" id="{A64A9D7B-1421-D14C-A8A2-918541CD3B39}"/>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TextBox 65">
              <a:extLst>
                <a:ext uri="{FF2B5EF4-FFF2-40B4-BE49-F238E27FC236}">
                  <a16:creationId xmlns:a16="http://schemas.microsoft.com/office/drawing/2014/main" id="{50AD0443-71F0-7047-813A-CF343820143F}"/>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7.</a:t>
              </a:r>
            </a:p>
          </p:txBody>
        </p:sp>
      </p:grpSp>
      <p:sp>
        <p:nvSpPr>
          <p:cNvPr id="70" name="Text Box 114">
            <a:extLst>
              <a:ext uri="{FF2B5EF4-FFF2-40B4-BE49-F238E27FC236}">
                <a16:creationId xmlns:a16="http://schemas.microsoft.com/office/drawing/2014/main" id="{8375727A-EF0B-3E4E-B0FE-127DFFFD0A64}"/>
              </a:ext>
            </a:extLst>
          </p:cNvPr>
          <p:cNvSpPr txBox="1">
            <a:spLocks noChangeArrowheads="1"/>
          </p:cNvSpPr>
          <p:nvPr/>
        </p:nvSpPr>
        <p:spPr bwMode="auto">
          <a:xfrm>
            <a:off x="6978326" y="2294051"/>
            <a:ext cx="1377488" cy="618449"/>
          </a:xfrm>
          <a:prstGeom prst="rect">
            <a:avLst/>
          </a:prstGeom>
          <a:noFill/>
          <a:ln w="12700">
            <a:solidFill>
              <a:schemeClr val="bg1">
                <a:lumMod val="50000"/>
              </a:schemeClr>
            </a:solidFill>
            <a:prstDash val="lgDash"/>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Tree>
    <p:extLst>
      <p:ext uri="{BB962C8B-B14F-4D97-AF65-F5344CB8AC3E}">
        <p14:creationId xmlns:p14="http://schemas.microsoft.com/office/powerpoint/2010/main" val="245538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90004-3C48-4B44-9E7E-8BC153E4EC97}"/>
              </a:ext>
            </a:extLst>
          </p:cNvPr>
          <p:cNvPicPr>
            <a:picLocks noChangeAspect="1"/>
          </p:cNvPicPr>
          <p:nvPr/>
        </p:nvPicPr>
        <p:blipFill>
          <a:blip r:embed="rId2"/>
          <a:stretch>
            <a:fillRect/>
          </a:stretch>
        </p:blipFill>
        <p:spPr>
          <a:xfrm>
            <a:off x="413951" y="1037672"/>
            <a:ext cx="9803069" cy="5269822"/>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Component View II - </a:t>
            </a:r>
            <a:r>
              <a:rPr lang="en-US" sz="1800" b="1" dirty="0" err="1">
                <a:solidFill>
                  <a:srgbClr val="73C4EF"/>
                </a:solidFill>
              </a:rPr>
              <a:t>EventEngine</a:t>
            </a:r>
            <a:r>
              <a:rPr lang="en-US" sz="1800" b="1" dirty="0">
                <a:solidFill>
                  <a:srgbClr val="73C4EF"/>
                </a:solidFill>
              </a:rPr>
              <a:t> Internal structure</a:t>
            </a:r>
          </a:p>
        </p:txBody>
      </p:sp>
      <p:sp>
        <p:nvSpPr>
          <p:cNvPr id="8" name="Google Shape;61;p12">
            <a:extLst>
              <a:ext uri="{FF2B5EF4-FFF2-40B4-BE49-F238E27FC236}">
                <a16:creationId xmlns:a16="http://schemas.microsoft.com/office/drawing/2014/main" id="{C70F8FB7-4905-4D41-8E3F-044FB95F0DBB}"/>
              </a:ext>
            </a:extLst>
          </p:cNvPr>
          <p:cNvSpPr txBox="1">
            <a:spLocks/>
          </p:cNvSpPr>
          <p:nvPr/>
        </p:nvSpPr>
        <p:spPr>
          <a:xfrm>
            <a:off x="10267907" y="2146459"/>
            <a:ext cx="1842403" cy="193899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component is designed to scale according to the needs of the projects, it allows to decouple the functionality of orchestrating the flow of a given project, the call of other components is contemplated that allows to delegate specific functionalities.</a:t>
            </a:r>
          </a:p>
        </p:txBody>
      </p:sp>
    </p:spTree>
    <p:extLst>
      <p:ext uri="{BB962C8B-B14F-4D97-AF65-F5344CB8AC3E}">
        <p14:creationId xmlns:p14="http://schemas.microsoft.com/office/powerpoint/2010/main" val="350899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3C638F-A461-8E49-AC18-03A58B07465A}"/>
              </a:ext>
            </a:extLst>
          </p:cNvPr>
          <p:cNvPicPr>
            <a:picLocks noChangeAspect="1"/>
          </p:cNvPicPr>
          <p:nvPr/>
        </p:nvPicPr>
        <p:blipFill>
          <a:blip r:embed="rId2"/>
          <a:stretch>
            <a:fillRect/>
          </a:stretch>
        </p:blipFill>
        <p:spPr>
          <a:xfrm>
            <a:off x="485192" y="1037672"/>
            <a:ext cx="8406881" cy="5182761"/>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Component View III - </a:t>
            </a:r>
            <a:r>
              <a:rPr lang="en-US" sz="1800" b="1" dirty="0" err="1">
                <a:solidFill>
                  <a:srgbClr val="73C4EF"/>
                </a:solidFill>
              </a:rPr>
              <a:t>CommonLog</a:t>
            </a:r>
            <a:r>
              <a:rPr lang="en-US" sz="1800" b="1" dirty="0">
                <a:solidFill>
                  <a:srgbClr val="73C4EF"/>
                </a:solidFill>
              </a:rPr>
              <a:t> Internal structure</a:t>
            </a:r>
          </a:p>
        </p:txBody>
      </p:sp>
      <p:sp>
        <p:nvSpPr>
          <p:cNvPr id="7" name="Google Shape;61;p12">
            <a:extLst>
              <a:ext uri="{FF2B5EF4-FFF2-40B4-BE49-F238E27FC236}">
                <a16:creationId xmlns:a16="http://schemas.microsoft.com/office/drawing/2014/main" id="{7606E478-E47C-6F48-9668-EEAA776290BE}"/>
              </a:ext>
            </a:extLst>
          </p:cNvPr>
          <p:cNvSpPr txBox="1">
            <a:spLocks/>
          </p:cNvSpPr>
          <p:nvPr/>
        </p:nvSpPr>
        <p:spPr>
          <a:xfrm>
            <a:off x="9037091" y="2308267"/>
            <a:ext cx="2523538" cy="138499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component is designed to scale according to the needs of the projects, it allows decoupling the functionality to record the entire flow of a project. One of its main advantages is that it can be called by different clients, at different points of a certain flow.</a:t>
            </a:r>
          </a:p>
        </p:txBody>
      </p:sp>
    </p:spTree>
    <p:extLst>
      <p:ext uri="{BB962C8B-B14F-4D97-AF65-F5344CB8AC3E}">
        <p14:creationId xmlns:p14="http://schemas.microsoft.com/office/powerpoint/2010/main" val="1560647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428E7-6252-5949-BABF-90C9C43DF7AB}"/>
              </a:ext>
            </a:extLst>
          </p:cNvPr>
          <p:cNvPicPr>
            <a:picLocks noChangeAspect="1"/>
          </p:cNvPicPr>
          <p:nvPr/>
        </p:nvPicPr>
        <p:blipFill>
          <a:blip r:embed="rId2"/>
          <a:stretch>
            <a:fillRect/>
          </a:stretch>
        </p:blipFill>
        <p:spPr>
          <a:xfrm>
            <a:off x="413951" y="1006894"/>
            <a:ext cx="8440800" cy="5213539"/>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Component View IV - </a:t>
            </a:r>
            <a:r>
              <a:rPr lang="en-US" sz="1800" b="1" dirty="0" err="1">
                <a:solidFill>
                  <a:srgbClr val="73C4EF"/>
                </a:solidFill>
              </a:rPr>
              <a:t>CommandHadoop</a:t>
            </a:r>
            <a:r>
              <a:rPr lang="en-US" sz="1800" b="1" dirty="0">
                <a:solidFill>
                  <a:srgbClr val="73C4EF"/>
                </a:solidFill>
              </a:rPr>
              <a:t> Internal structure</a:t>
            </a:r>
          </a:p>
        </p:txBody>
      </p:sp>
      <p:sp>
        <p:nvSpPr>
          <p:cNvPr id="7" name="Google Shape;61;p12">
            <a:extLst>
              <a:ext uri="{FF2B5EF4-FFF2-40B4-BE49-F238E27FC236}">
                <a16:creationId xmlns:a16="http://schemas.microsoft.com/office/drawing/2014/main" id="{7606E478-E47C-6F48-9668-EEAA776290BE}"/>
              </a:ext>
            </a:extLst>
          </p:cNvPr>
          <p:cNvSpPr txBox="1">
            <a:spLocks/>
          </p:cNvSpPr>
          <p:nvPr/>
        </p:nvSpPr>
        <p:spPr>
          <a:xfrm>
            <a:off x="9037091" y="2308267"/>
            <a:ext cx="2523538" cy="175432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component is designed to scale according to the needs of the projects, it allows decoupling the functionality to execute Hadoop commands, such as moving to different areas, creating snapshots, deleting files in HDFS, etc. One of its main advantage is that it can be called by different clients, at different points in a flow than different clients.</a:t>
            </a:r>
          </a:p>
        </p:txBody>
      </p:sp>
    </p:spTree>
    <p:extLst>
      <p:ext uri="{BB962C8B-B14F-4D97-AF65-F5344CB8AC3E}">
        <p14:creationId xmlns:p14="http://schemas.microsoft.com/office/powerpoint/2010/main" val="4056187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Component View V – </a:t>
            </a:r>
            <a:r>
              <a:rPr lang="en-US" sz="1800" b="1" dirty="0" err="1">
                <a:solidFill>
                  <a:srgbClr val="73C4EF"/>
                </a:solidFill>
              </a:rPr>
              <a:t>cmpCitiDataAccess</a:t>
            </a:r>
            <a:r>
              <a:rPr lang="en-US" sz="1800" b="1" dirty="0">
                <a:solidFill>
                  <a:srgbClr val="73C4EF"/>
                </a:solidFill>
              </a:rPr>
              <a:t> Internal structure</a:t>
            </a:r>
          </a:p>
        </p:txBody>
      </p:sp>
      <p:pic>
        <p:nvPicPr>
          <p:cNvPr id="4" name="Picture 3">
            <a:extLst>
              <a:ext uri="{FF2B5EF4-FFF2-40B4-BE49-F238E27FC236}">
                <a16:creationId xmlns:a16="http://schemas.microsoft.com/office/drawing/2014/main" id="{76B9A3C5-308E-9E48-AF0F-060BFA5BF60A}"/>
              </a:ext>
            </a:extLst>
          </p:cNvPr>
          <p:cNvPicPr>
            <a:picLocks noChangeAspect="1"/>
          </p:cNvPicPr>
          <p:nvPr/>
        </p:nvPicPr>
        <p:blipFill>
          <a:blip r:embed="rId2"/>
          <a:stretch>
            <a:fillRect/>
          </a:stretch>
        </p:blipFill>
        <p:spPr>
          <a:xfrm>
            <a:off x="493160" y="1114159"/>
            <a:ext cx="8650841" cy="5106274"/>
          </a:xfrm>
          <a:prstGeom prst="rect">
            <a:avLst/>
          </a:prstGeom>
        </p:spPr>
      </p:pic>
      <p:sp>
        <p:nvSpPr>
          <p:cNvPr id="5" name="Google Shape;61;p12">
            <a:extLst>
              <a:ext uri="{FF2B5EF4-FFF2-40B4-BE49-F238E27FC236}">
                <a16:creationId xmlns:a16="http://schemas.microsoft.com/office/drawing/2014/main" id="{C52B8E00-E875-FC42-887B-A060A9746660}"/>
              </a:ext>
            </a:extLst>
          </p:cNvPr>
          <p:cNvSpPr txBox="1">
            <a:spLocks/>
          </p:cNvSpPr>
          <p:nvPr/>
        </p:nvSpPr>
        <p:spPr>
          <a:xfrm>
            <a:off x="9367832" y="2347177"/>
            <a:ext cx="2130261" cy="64633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following diagram reflects the package organization of the </a:t>
            </a:r>
            <a:r>
              <a:rPr lang="en-US" sz="1200" dirty="0" err="1"/>
              <a:t>cmpCitiDataAccess</a:t>
            </a:r>
            <a:r>
              <a:rPr lang="en-US" sz="1200" dirty="0"/>
              <a:t> component.</a:t>
            </a:r>
          </a:p>
        </p:txBody>
      </p:sp>
    </p:spTree>
    <p:extLst>
      <p:ext uri="{BB962C8B-B14F-4D97-AF65-F5344CB8AC3E}">
        <p14:creationId xmlns:p14="http://schemas.microsoft.com/office/powerpoint/2010/main" val="3187128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88" name="Rectangle 3"/>
          <p:cNvSpPr txBox="1"/>
          <p:nvPr/>
        </p:nvSpPr>
        <p:spPr>
          <a:xfrm>
            <a:off x="413950" y="637567"/>
            <a:ext cx="1077515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Component View VI – Data Access Internal structure</a:t>
            </a:r>
          </a:p>
        </p:txBody>
      </p:sp>
      <p:pic>
        <p:nvPicPr>
          <p:cNvPr id="5" name="Picture 4">
            <a:extLst>
              <a:ext uri="{FF2B5EF4-FFF2-40B4-BE49-F238E27FC236}">
                <a16:creationId xmlns:a16="http://schemas.microsoft.com/office/drawing/2014/main" id="{D8597B77-3DC3-264E-AEBE-0B2E407AC728}"/>
              </a:ext>
            </a:extLst>
          </p:cNvPr>
          <p:cNvPicPr>
            <a:picLocks noChangeAspect="1"/>
          </p:cNvPicPr>
          <p:nvPr/>
        </p:nvPicPr>
        <p:blipFill>
          <a:blip r:embed="rId2"/>
          <a:stretch>
            <a:fillRect/>
          </a:stretch>
        </p:blipFill>
        <p:spPr>
          <a:xfrm>
            <a:off x="321013" y="924128"/>
            <a:ext cx="11663464" cy="5797685"/>
          </a:xfrm>
          <a:prstGeom prst="rect">
            <a:avLst/>
          </a:prstGeom>
        </p:spPr>
      </p:pic>
      <p:sp>
        <p:nvSpPr>
          <p:cNvPr id="8" name="Google Shape;61;p12">
            <a:extLst>
              <a:ext uri="{FF2B5EF4-FFF2-40B4-BE49-F238E27FC236}">
                <a16:creationId xmlns:a16="http://schemas.microsoft.com/office/drawing/2014/main" id="{268F841B-10EC-1F43-9E21-F610AC1F43A0}"/>
              </a:ext>
            </a:extLst>
          </p:cNvPr>
          <p:cNvSpPr txBox="1">
            <a:spLocks/>
          </p:cNvSpPr>
          <p:nvPr/>
        </p:nvSpPr>
        <p:spPr>
          <a:xfrm>
            <a:off x="9533202" y="1102037"/>
            <a:ext cx="2523538" cy="193899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a:t>The component is designed to scale according to the needs of the projects, it allows decoupling the functionality of access to different resources (Hive, </a:t>
            </a:r>
            <a:r>
              <a:rPr lang="en-US" sz="1200" dirty="0" err="1"/>
              <a:t>Hbase</a:t>
            </a:r>
            <a:r>
              <a:rPr lang="en-US" sz="1200" dirty="0"/>
              <a:t>, Teradata and Oracle currently). To expose this functionality for Oracle, it is only necessary to include methods in the </a:t>
            </a:r>
            <a:r>
              <a:rPr lang="en-US" sz="1200" dirty="0" err="1"/>
              <a:t>CitiDataAccess</a:t>
            </a:r>
            <a:r>
              <a:rPr lang="en-US" sz="1200" dirty="0"/>
              <a:t> class that encapsulates the functionalities to make it the point of connection with the clients.</a:t>
            </a:r>
          </a:p>
        </p:txBody>
      </p:sp>
    </p:spTree>
    <p:extLst>
      <p:ext uri="{BB962C8B-B14F-4D97-AF65-F5344CB8AC3E}">
        <p14:creationId xmlns:p14="http://schemas.microsoft.com/office/powerpoint/2010/main" val="144783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3AFB84-E5C2-084D-A5D2-1C50EAEF1698}"/>
              </a:ext>
            </a:extLst>
          </p:cNvPr>
          <p:cNvPicPr>
            <a:picLocks noChangeAspect="1"/>
          </p:cNvPicPr>
          <p:nvPr/>
        </p:nvPicPr>
        <p:blipFill>
          <a:blip r:embed="rId2"/>
          <a:stretch>
            <a:fillRect/>
          </a:stretch>
        </p:blipFill>
        <p:spPr>
          <a:xfrm>
            <a:off x="485192" y="791140"/>
            <a:ext cx="9209314" cy="5535015"/>
          </a:xfrm>
          <a:prstGeom prst="rect">
            <a:avLst/>
          </a:prstGeom>
        </p:spPr>
      </p:pic>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625946"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Alerts and Notifications – Deployment view</a:t>
            </a:r>
          </a:p>
        </p:txBody>
      </p:sp>
    </p:spTree>
    <p:extLst>
      <p:ext uri="{BB962C8B-B14F-4D97-AF65-F5344CB8AC3E}">
        <p14:creationId xmlns:p14="http://schemas.microsoft.com/office/powerpoint/2010/main" val="368914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 </a:t>
            </a:r>
            <a:endParaRPr lang="en-US" sz="2000" dirty="0">
              <a:solidFill>
                <a:srgbClr val="016AA2"/>
              </a:solidFill>
            </a:endParaRPr>
          </a:p>
        </p:txBody>
      </p:sp>
      <p:sp>
        <p:nvSpPr>
          <p:cNvPr id="65" name="Rectangle 3"/>
          <p:cNvSpPr txBox="1"/>
          <p:nvPr/>
        </p:nvSpPr>
        <p:spPr>
          <a:xfrm>
            <a:off x="404807" y="610135"/>
            <a:ext cx="5995993"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r>
              <a:rPr lang="en-US" sz="1800" b="1" dirty="0">
                <a:solidFill>
                  <a:srgbClr val="73C4EF"/>
                </a:solidFill>
              </a:rPr>
              <a:t>Daily Area Events and Notifications</a:t>
            </a:r>
            <a:r>
              <a:rPr lang="es-ES_tradnl" sz="1800" b="1" dirty="0">
                <a:solidFill>
                  <a:srgbClr val="73C4EF"/>
                </a:solidFill>
              </a:rPr>
              <a:t> </a:t>
            </a:r>
          </a:p>
        </p:txBody>
      </p:sp>
      <p:graphicFrame>
        <p:nvGraphicFramePr>
          <p:cNvPr id="3" name="Table 2">
            <a:extLst>
              <a:ext uri="{FF2B5EF4-FFF2-40B4-BE49-F238E27FC236}">
                <a16:creationId xmlns:a16="http://schemas.microsoft.com/office/drawing/2014/main" id="{B13B4D45-0CD4-B94B-98C0-BFD3F101F565}"/>
              </a:ext>
            </a:extLst>
          </p:cNvPr>
          <p:cNvGraphicFramePr>
            <a:graphicFrameLocks noGrp="1"/>
          </p:cNvGraphicFramePr>
          <p:nvPr>
            <p:extLst>
              <p:ext uri="{D42A27DB-BD31-4B8C-83A1-F6EECF244321}">
                <p14:modId xmlns:p14="http://schemas.microsoft.com/office/powerpoint/2010/main" val="3626258044"/>
              </p:ext>
            </p:extLst>
          </p:nvPr>
        </p:nvGraphicFramePr>
        <p:xfrm>
          <a:off x="825928" y="2373009"/>
          <a:ext cx="10187969" cy="1712407"/>
        </p:xfrm>
        <a:graphic>
          <a:graphicData uri="http://schemas.openxmlformats.org/drawingml/2006/table">
            <a:tbl>
              <a:tblPr>
                <a:tableStyleId>{5C22544A-7EE6-4342-B048-85BDC9FD1C3A}</a:tableStyleId>
              </a:tblPr>
              <a:tblGrid>
                <a:gridCol w="1814530">
                  <a:extLst>
                    <a:ext uri="{9D8B030D-6E8A-4147-A177-3AD203B41FA5}">
                      <a16:colId xmlns:a16="http://schemas.microsoft.com/office/drawing/2014/main" val="2698713202"/>
                    </a:ext>
                  </a:extLst>
                </a:gridCol>
                <a:gridCol w="1017142">
                  <a:extLst>
                    <a:ext uri="{9D8B030D-6E8A-4147-A177-3AD203B41FA5}">
                      <a16:colId xmlns:a16="http://schemas.microsoft.com/office/drawing/2014/main" val="566581264"/>
                    </a:ext>
                  </a:extLst>
                </a:gridCol>
                <a:gridCol w="904126">
                  <a:extLst>
                    <a:ext uri="{9D8B030D-6E8A-4147-A177-3AD203B41FA5}">
                      <a16:colId xmlns:a16="http://schemas.microsoft.com/office/drawing/2014/main" val="3999622531"/>
                    </a:ext>
                  </a:extLst>
                </a:gridCol>
                <a:gridCol w="832207">
                  <a:extLst>
                    <a:ext uri="{9D8B030D-6E8A-4147-A177-3AD203B41FA5}">
                      <a16:colId xmlns:a16="http://schemas.microsoft.com/office/drawing/2014/main" val="504343675"/>
                    </a:ext>
                  </a:extLst>
                </a:gridCol>
                <a:gridCol w="852755">
                  <a:extLst>
                    <a:ext uri="{9D8B030D-6E8A-4147-A177-3AD203B41FA5}">
                      <a16:colId xmlns:a16="http://schemas.microsoft.com/office/drawing/2014/main" val="857108975"/>
                    </a:ext>
                  </a:extLst>
                </a:gridCol>
                <a:gridCol w="914400">
                  <a:extLst>
                    <a:ext uri="{9D8B030D-6E8A-4147-A177-3AD203B41FA5}">
                      <a16:colId xmlns:a16="http://schemas.microsoft.com/office/drawing/2014/main" val="333477446"/>
                    </a:ext>
                  </a:extLst>
                </a:gridCol>
                <a:gridCol w="965770">
                  <a:extLst>
                    <a:ext uri="{9D8B030D-6E8A-4147-A177-3AD203B41FA5}">
                      <a16:colId xmlns:a16="http://schemas.microsoft.com/office/drawing/2014/main" val="3039089206"/>
                    </a:ext>
                  </a:extLst>
                </a:gridCol>
                <a:gridCol w="1037690">
                  <a:extLst>
                    <a:ext uri="{9D8B030D-6E8A-4147-A177-3AD203B41FA5}">
                      <a16:colId xmlns:a16="http://schemas.microsoft.com/office/drawing/2014/main" val="1713396312"/>
                    </a:ext>
                  </a:extLst>
                </a:gridCol>
                <a:gridCol w="1849349">
                  <a:extLst>
                    <a:ext uri="{9D8B030D-6E8A-4147-A177-3AD203B41FA5}">
                      <a16:colId xmlns:a16="http://schemas.microsoft.com/office/drawing/2014/main" val="3776893769"/>
                    </a:ext>
                  </a:extLst>
                </a:gridCol>
              </a:tblGrid>
              <a:tr h="199989">
                <a:tc>
                  <a:txBody>
                    <a:bodyPr/>
                    <a:lstStyle/>
                    <a:p>
                      <a:pPr algn="ctr" fontAlgn="ctr"/>
                      <a:r>
                        <a:rPr lang="en-US" sz="1100" u="none" strike="noStrike" dirty="0">
                          <a:solidFill>
                            <a:schemeClr val="bg1"/>
                          </a:solidFill>
                          <a:effectLst/>
                        </a:rPr>
                        <a:t>Characteristic</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KB / </a:t>
                      </a:r>
                      <a:r>
                        <a:rPr lang="en-US" sz="1100" u="none" strike="noStrike" dirty="0" err="1">
                          <a:solidFill>
                            <a:schemeClr val="bg1"/>
                          </a:solidFill>
                          <a:effectLst/>
                        </a:rPr>
                        <a:t>Segundos</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a:solidFill>
                            <a:schemeClr val="bg1"/>
                          </a:solidFill>
                          <a:effectLst/>
                        </a:rPr>
                        <a:t>KB / Minutos</a:t>
                      </a:r>
                      <a:endParaRPr lang="en-US" sz="1100" b="0" i="0" u="none" strike="noStrike">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KB/Horas</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MB  </a:t>
                      </a:r>
                      <a:r>
                        <a:rPr lang="en-US" sz="1100" u="none" strike="noStrike" dirty="0" err="1">
                          <a:solidFill>
                            <a:schemeClr val="bg1"/>
                          </a:solidFill>
                          <a:effectLst/>
                        </a:rPr>
                        <a:t>Díarios</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GB X Día</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GB X </a:t>
                      </a:r>
                      <a:r>
                        <a:rPr lang="en-US" sz="1100" u="none" strike="noStrike" dirty="0" err="1">
                          <a:solidFill>
                            <a:schemeClr val="bg1"/>
                          </a:solidFill>
                          <a:effectLst/>
                        </a:rPr>
                        <a:t>Mes</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GB X </a:t>
                      </a:r>
                      <a:r>
                        <a:rPr lang="en-US" sz="1100" u="none" strike="noStrike" dirty="0" err="1">
                          <a:solidFill>
                            <a:schemeClr val="bg1"/>
                          </a:solidFill>
                          <a:effectLst/>
                        </a:rPr>
                        <a:t>Año</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tc>
                  <a:txBody>
                    <a:bodyPr/>
                    <a:lstStyle/>
                    <a:p>
                      <a:pPr algn="ctr" fontAlgn="ctr"/>
                      <a:r>
                        <a:rPr lang="en-US" sz="1100" u="none" strike="noStrike" dirty="0">
                          <a:solidFill>
                            <a:schemeClr val="bg1"/>
                          </a:solidFill>
                          <a:effectLst/>
                        </a:rPr>
                        <a:t>Nota</a:t>
                      </a:r>
                      <a:endParaRPr lang="en-US" sz="1100" b="0" i="0" u="none" strike="noStrike" dirty="0">
                        <a:solidFill>
                          <a:schemeClr val="bg1"/>
                        </a:solidFill>
                        <a:effectLst/>
                        <a:latin typeface="Calibri" panose="020F0502020204030204" pitchFamily="34" charset="0"/>
                      </a:endParaRPr>
                    </a:p>
                  </a:txBody>
                  <a:tcPr marL="9374" marR="9374" marT="9374" marB="0" anchor="ctr">
                    <a:solidFill>
                      <a:srgbClr val="0079D1"/>
                    </a:solidFill>
                  </a:tcPr>
                </a:tc>
                <a:extLst>
                  <a:ext uri="{0D108BD9-81ED-4DB2-BD59-A6C34878D82A}">
                    <a16:rowId xmlns:a16="http://schemas.microsoft.com/office/drawing/2014/main" val="1095587835"/>
                  </a:ext>
                </a:extLst>
              </a:tr>
              <a:tr h="1512418">
                <a:tc>
                  <a:txBody>
                    <a:bodyPr/>
                    <a:lstStyle/>
                    <a:p>
                      <a:pPr marL="0" algn="l" defTabSz="844083" rtl="0" eaLnBrk="1" fontAlgn="ctr" latinLnBrk="0" hangingPunct="1"/>
                      <a:r>
                        <a:rPr lang="en-US" sz="1100" u="none" strike="noStrike" kern="1200" dirty="0">
                          <a:solidFill>
                            <a:schemeClr val="dk1"/>
                          </a:solidFill>
                          <a:effectLst/>
                          <a:latin typeface="+mn-lt"/>
                          <a:ea typeface="+mn-ea"/>
                          <a:cs typeface="+mn-cs"/>
                        </a:rPr>
                        <a:t>According to the </a:t>
                      </a:r>
                      <a:r>
                        <a:rPr lang="en-US" sz="1100" u="none" strike="noStrike" kern="1200" dirty="0" err="1">
                          <a:solidFill>
                            <a:schemeClr val="dk1"/>
                          </a:solidFill>
                          <a:effectLst/>
                          <a:latin typeface="+mn-lt"/>
                          <a:ea typeface="+mn-ea"/>
                          <a:cs typeface="+mn-cs"/>
                        </a:rPr>
                        <a:t>volumetry</a:t>
                      </a:r>
                      <a:r>
                        <a:rPr lang="en-US" sz="1100" u="none" strike="noStrike" kern="1200" dirty="0">
                          <a:solidFill>
                            <a:schemeClr val="dk1"/>
                          </a:solidFill>
                          <a:effectLst/>
                          <a:latin typeface="+mn-lt"/>
                          <a:ea typeface="+mn-ea"/>
                          <a:cs typeface="+mn-cs"/>
                        </a:rPr>
                        <a:t> provided by the Alerts and Notifications area, approximately 200 transactions will be made per second. The weight of a single event is approximately 4K</a:t>
                      </a:r>
                    </a:p>
                  </a:txBody>
                  <a:tcPr marL="9374" marR="9374" marT="9374" marB="0" anchor="ctr">
                    <a:solidFill>
                      <a:srgbClr val="87CBD8"/>
                    </a:solidFill>
                  </a:tcPr>
                </a:tc>
                <a:tc>
                  <a:txBody>
                    <a:bodyPr/>
                    <a:lstStyle/>
                    <a:p>
                      <a:pPr algn="ctr" fontAlgn="ctr"/>
                      <a:r>
                        <a:rPr lang="en-US" sz="1100" u="none" strike="noStrike" dirty="0">
                          <a:effectLst/>
                        </a:rPr>
                        <a:t>48000</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ctr" fontAlgn="ctr"/>
                      <a:r>
                        <a:rPr lang="en-US" sz="1100" u="none" strike="noStrike" dirty="0">
                          <a:effectLst/>
                        </a:rPr>
                        <a:t>2880000</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ctr" fontAlgn="ctr"/>
                      <a:r>
                        <a:rPr lang="en-US" sz="1100" u="none" strike="noStrike">
                          <a:effectLst/>
                        </a:rPr>
                        <a:t>23040000</a:t>
                      </a:r>
                      <a:endParaRPr lang="en-US" sz="1100" b="0" i="0" u="none" strike="noStrike">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ctr" fontAlgn="ctr"/>
                      <a:r>
                        <a:rPr lang="en-US" sz="1100" u="none" strike="noStrike" dirty="0">
                          <a:effectLst/>
                        </a:rPr>
                        <a:t>22500</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ctr" fontAlgn="ctr"/>
                      <a:r>
                        <a:rPr lang="en-US" sz="1100" u="none" strike="noStrike" dirty="0">
                          <a:effectLst/>
                        </a:rPr>
                        <a:t>21.97265625</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ctr" fontAlgn="ctr"/>
                      <a:r>
                        <a:rPr lang="en-US" sz="1100" u="none" strike="noStrike" dirty="0">
                          <a:effectLst/>
                        </a:rPr>
                        <a:t>659.1796875</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ctr" fontAlgn="ctr"/>
                      <a:r>
                        <a:rPr lang="en-US" sz="1100" u="none" strike="noStrike" dirty="0">
                          <a:effectLst/>
                        </a:rPr>
                        <a:t>7910.15625</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tc>
                  <a:txBody>
                    <a:bodyPr/>
                    <a:lstStyle/>
                    <a:p>
                      <a:pPr algn="l" fontAlgn="ctr"/>
                      <a:r>
                        <a:rPr lang="en-US" sz="1100" u="none" strike="noStrike" dirty="0">
                          <a:effectLst/>
                        </a:rPr>
                        <a:t>This projection is made in a uniform way, without considering peaks in transactions, such as days where the largest number of purchases are made.</a:t>
                      </a:r>
                      <a:endParaRPr lang="en-US" sz="1100" b="0" i="0" u="none" strike="noStrike" dirty="0">
                        <a:solidFill>
                          <a:srgbClr val="000000"/>
                        </a:solidFill>
                        <a:effectLst/>
                        <a:latin typeface="Calibri" panose="020F0502020204030204" pitchFamily="34" charset="0"/>
                      </a:endParaRPr>
                    </a:p>
                  </a:txBody>
                  <a:tcPr marL="9374" marR="9374" marT="9374" marB="0" anchor="ctr">
                    <a:solidFill>
                      <a:srgbClr val="87CBD8"/>
                    </a:solidFill>
                  </a:tcPr>
                </a:tc>
                <a:extLst>
                  <a:ext uri="{0D108BD9-81ED-4DB2-BD59-A6C34878D82A}">
                    <a16:rowId xmlns:a16="http://schemas.microsoft.com/office/drawing/2014/main" val="1050952042"/>
                  </a:ext>
                </a:extLst>
              </a:tr>
            </a:tbl>
          </a:graphicData>
        </a:graphic>
      </p:graphicFrame>
    </p:spTree>
    <p:extLst>
      <p:ext uri="{BB962C8B-B14F-4D97-AF65-F5344CB8AC3E}">
        <p14:creationId xmlns:p14="http://schemas.microsoft.com/office/powerpoint/2010/main" val="285468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Servicios Generales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Seguridad</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10983532" cy="4806949"/>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906463" lvl="3" indent="-26670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Standards for the creation of topics, development and security</a:t>
            </a:r>
          </a:p>
          <a:p>
            <a:pPr marL="906463" lvl="3" indent="-266700">
              <a:lnSpc>
                <a:spcPct val="150000"/>
              </a:lnSpc>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Confidencialidad</a:t>
            </a:r>
          </a:p>
          <a:p>
            <a:pPr eaLnBrk="1" hangingPunct="1">
              <a:spcBef>
                <a:spcPct val="40000"/>
              </a:spcBef>
              <a:buClr>
                <a:schemeClr val="bg1"/>
              </a:buClr>
              <a:buSzPct val="65000"/>
              <a:buFont typeface="Wingdings" panose="05000000000000000000" pitchFamily="2" charset="2"/>
              <a:buNone/>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and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Data Lake (</a:t>
            </a:r>
            <a:r>
              <a:rPr lang="en-US" sz="1200" dirty="0">
                <a:solidFill>
                  <a:schemeClr val="bg2"/>
                </a:solidFill>
                <a:latin typeface="Arial" charset="0"/>
              </a:rPr>
              <a:t>recommendable</a:t>
            </a:r>
            <a:r>
              <a:rPr lang="es-ES" sz="1200" dirty="0">
                <a:solidFill>
                  <a:schemeClr val="bg2"/>
                </a:solidFill>
                <a:latin typeface="Arial" charset="0"/>
              </a:rPr>
              <a:t>)</a:t>
            </a: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Auditoria:</a:t>
            </a:r>
          </a:p>
          <a:p>
            <a:pPr marL="906463" lvl="3" indent="-266700">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The </a:t>
            </a:r>
            <a:r>
              <a:rPr lang="en-US" sz="1200" dirty="0" err="1">
                <a:solidFill>
                  <a:schemeClr val="bg2"/>
                </a:solidFill>
                <a:latin typeface="Arial" charset="0"/>
              </a:rPr>
              <a:t>CommonLog</a:t>
            </a:r>
            <a:r>
              <a:rPr lang="en-US" sz="1200" dirty="0">
                <a:solidFill>
                  <a:schemeClr val="bg2"/>
                </a:solidFill>
                <a:latin typeface="Arial" charset="0"/>
              </a:rPr>
              <a:t> component is intended to perform auditing functionality for the Fraud Control project process</a:t>
            </a:r>
            <a:endParaRPr lang="es-ES" sz="1200" dirty="0">
              <a:solidFill>
                <a:schemeClr val="bg2"/>
              </a:solidFill>
              <a:latin typeface="Arial" charset="0"/>
            </a:endParaRPr>
          </a:p>
        </p:txBody>
      </p:sp>
    </p:spTree>
    <p:extLst>
      <p:ext uri="{BB962C8B-B14F-4D97-AF65-F5344CB8AC3E}">
        <p14:creationId xmlns:p14="http://schemas.microsoft.com/office/powerpoint/2010/main" val="293998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Coexistence</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Validate the integration standards with Data Lake, with Data Governance</a:t>
            </a:r>
          </a:p>
        </p:txBody>
      </p:sp>
      <p:sp>
        <p:nvSpPr>
          <p:cNvPr id="5" name="Rectangle 3">
            <a:extLst>
              <a:ext uri="{FF2B5EF4-FFF2-40B4-BE49-F238E27FC236}">
                <a16:creationId xmlns:a16="http://schemas.microsoft.com/office/drawing/2014/main" id="{4E843757-E9C3-1645-B24D-FB8CE5168DFF}"/>
              </a:ext>
            </a:extLst>
          </p:cNvPr>
          <p:cNvSpPr txBox="1"/>
          <p:nvPr/>
        </p:nvSpPr>
        <p:spPr>
          <a:xfrm>
            <a:off x="404806" y="300609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Risks</a:t>
            </a:r>
          </a:p>
        </p:txBody>
      </p:sp>
      <p:sp>
        <p:nvSpPr>
          <p:cNvPr id="6" name="Rectangle 4">
            <a:extLst>
              <a:ext uri="{FF2B5EF4-FFF2-40B4-BE49-F238E27FC236}">
                <a16:creationId xmlns:a16="http://schemas.microsoft.com/office/drawing/2014/main" id="{9EC5AE73-B29D-024C-AE63-DCF4190408E2}"/>
              </a:ext>
            </a:extLst>
          </p:cNvPr>
          <p:cNvSpPr>
            <a:spLocks noChangeArrowheads="1"/>
          </p:cNvSpPr>
          <p:nvPr/>
        </p:nvSpPr>
        <p:spPr bwMode="auto">
          <a:xfrm>
            <a:off x="684213" y="3351655"/>
            <a:ext cx="8382000" cy="1760073"/>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in the documents:</a:t>
            </a:r>
          </a:p>
          <a:p>
            <a:pPr marL="717550" indent="-285750">
              <a:lnSpc>
                <a:spcPct val="150000"/>
              </a:lnSpc>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The</a:t>
            </a:r>
            <a:r>
              <a:rPr lang="es-ES" sz="1200" dirty="0">
                <a:solidFill>
                  <a:schemeClr val="bg2"/>
                </a:solidFill>
                <a:latin typeface="Arial" charset="0"/>
              </a:rPr>
              <a:t> </a:t>
            </a:r>
            <a:r>
              <a:rPr lang="es-ES" sz="1200" dirty="0" err="1">
                <a:solidFill>
                  <a:schemeClr val="bg2"/>
                </a:solidFill>
                <a:latin typeface="Arial" charset="0"/>
              </a:rPr>
              <a:t>method</a:t>
            </a:r>
            <a:r>
              <a:rPr lang="es-ES" sz="1200" dirty="0">
                <a:solidFill>
                  <a:schemeClr val="bg2"/>
                </a:solidFill>
                <a:latin typeface="Arial" charset="0"/>
              </a:rPr>
              <a:t> of safety in </a:t>
            </a:r>
            <a:r>
              <a:rPr lang="es-ES" sz="1200" dirty="0" err="1">
                <a:solidFill>
                  <a:schemeClr val="bg2"/>
                </a:solidFill>
                <a:latin typeface="Arial" charset="0"/>
              </a:rPr>
              <a:t>the</a:t>
            </a:r>
            <a:r>
              <a:rPr lang="es-ES" sz="1200" dirty="0">
                <a:solidFill>
                  <a:schemeClr val="bg2"/>
                </a:solidFill>
                <a:latin typeface="Arial" charset="0"/>
              </a:rPr>
              <a:t> </a:t>
            </a:r>
            <a:r>
              <a:rPr lang="es-ES" sz="1200" dirty="0" err="1">
                <a:solidFill>
                  <a:schemeClr val="bg2"/>
                </a:solidFill>
                <a:latin typeface="Arial" charset="0"/>
              </a:rPr>
              <a:t>ingestion</a:t>
            </a:r>
            <a:r>
              <a:rPr lang="es-ES" sz="1200" dirty="0">
                <a:solidFill>
                  <a:schemeClr val="bg2"/>
                </a:solidFill>
                <a:latin typeface="Arial" charset="0"/>
              </a:rPr>
              <a:t> of </a:t>
            </a:r>
            <a:r>
              <a:rPr lang="es-ES" sz="1200" dirty="0" err="1">
                <a:solidFill>
                  <a:schemeClr val="bg2"/>
                </a:solidFill>
                <a:latin typeface="Arial" charset="0"/>
              </a:rPr>
              <a:t>the</a:t>
            </a:r>
            <a:r>
              <a:rPr lang="es-ES" sz="1200" dirty="0">
                <a:solidFill>
                  <a:schemeClr val="bg2"/>
                </a:solidFill>
                <a:latin typeface="Arial" charset="0"/>
              </a:rPr>
              <a:t> </a:t>
            </a:r>
            <a:r>
              <a:rPr lang="es-ES" sz="1200" dirty="0" err="1">
                <a:solidFill>
                  <a:schemeClr val="bg2"/>
                </a:solidFill>
                <a:latin typeface="Arial" charset="0"/>
              </a:rPr>
              <a:t>intake</a:t>
            </a:r>
            <a:r>
              <a:rPr lang="es-ES" sz="1200" dirty="0">
                <a:solidFill>
                  <a:schemeClr val="bg2"/>
                </a:solidFill>
                <a:latin typeface="Arial" charset="0"/>
              </a:rPr>
              <a:t> </a:t>
            </a:r>
            <a:r>
              <a:rPr lang="es-ES" sz="1200" dirty="0" err="1">
                <a:solidFill>
                  <a:schemeClr val="bg2"/>
                </a:solidFill>
                <a:latin typeface="Arial" charset="0"/>
              </a:rPr>
              <a:t>engine</a:t>
            </a:r>
            <a:r>
              <a:rPr lang="es-ES" sz="1200" dirty="0">
                <a:solidFill>
                  <a:schemeClr val="bg2"/>
                </a:solidFill>
                <a:latin typeface="Arial" charset="0"/>
              </a:rPr>
              <a:t> </a:t>
            </a:r>
            <a:r>
              <a:rPr lang="es-ES" sz="1200" dirty="0" err="1">
                <a:solidFill>
                  <a:schemeClr val="bg2"/>
                </a:solidFill>
                <a:latin typeface="Arial" charset="0"/>
              </a:rPr>
              <a:t>used</a:t>
            </a:r>
            <a:r>
              <a:rPr lang="es-ES" sz="1200" dirty="0">
                <a:solidFill>
                  <a:schemeClr val="bg2"/>
                </a:solidFill>
                <a:latin typeface="Arial" charset="0"/>
              </a:rPr>
              <a:t> in </a:t>
            </a:r>
            <a:r>
              <a:rPr lang="es-ES" sz="1200" dirty="0" err="1">
                <a:solidFill>
                  <a:schemeClr val="bg2"/>
                </a:solidFill>
                <a:latin typeface="Arial" charset="0"/>
              </a:rPr>
              <a:t>the</a:t>
            </a:r>
            <a:r>
              <a:rPr lang="es-ES" sz="1200" dirty="0">
                <a:solidFill>
                  <a:schemeClr val="bg2"/>
                </a:solidFill>
                <a:latin typeface="Arial" charset="0"/>
              </a:rPr>
              <a:t> </a:t>
            </a:r>
            <a:r>
              <a:rPr lang="es-ES" sz="1200" dirty="0" err="1">
                <a:solidFill>
                  <a:schemeClr val="bg2"/>
                </a:solidFill>
                <a:latin typeface="Arial" charset="0"/>
              </a:rPr>
              <a:t>project</a:t>
            </a:r>
            <a:r>
              <a:rPr lang="es-ES" sz="1200" dirty="0">
                <a:solidFill>
                  <a:schemeClr val="bg2"/>
                </a:solidFill>
                <a:latin typeface="Arial" charset="0"/>
              </a:rPr>
              <a:t> </a:t>
            </a:r>
            <a:r>
              <a:rPr lang="es-ES" sz="1200" dirty="0" err="1">
                <a:solidFill>
                  <a:schemeClr val="bg2"/>
                </a:solidFill>
                <a:latin typeface="Arial" charset="0"/>
              </a:rPr>
              <a:t>is</a:t>
            </a:r>
            <a:r>
              <a:rPr lang="es-ES" sz="1200" dirty="0">
                <a:solidFill>
                  <a:schemeClr val="bg2"/>
                </a:solidFill>
                <a:latin typeface="Arial" charset="0"/>
              </a:rPr>
              <a:t> </a:t>
            </a:r>
            <a:r>
              <a:rPr lang="es-ES" sz="1200" dirty="0" err="1">
                <a:solidFill>
                  <a:schemeClr val="bg2"/>
                </a:solidFill>
                <a:latin typeface="Arial" charset="0"/>
              </a:rPr>
              <a:t>unknown</a:t>
            </a:r>
            <a:r>
              <a:rPr lang="es-ES" sz="1200" dirty="0">
                <a:solidFill>
                  <a:schemeClr val="bg2"/>
                </a:solidFill>
                <a:latin typeface="Arial" charset="0"/>
              </a:rPr>
              <a:t>. </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The ingest engine does not contemplate the use of format for </a:t>
            </a:r>
            <a:r>
              <a:rPr lang="en-US" sz="1200" dirty="0" err="1">
                <a:solidFill>
                  <a:schemeClr val="bg2"/>
                </a:solidFill>
                <a:latin typeface="Arial" charset="0"/>
              </a:rPr>
              <a:t>hadoop</a:t>
            </a:r>
            <a:r>
              <a:rPr lang="en-US" sz="1200" dirty="0">
                <a:solidFill>
                  <a:schemeClr val="bg2"/>
                </a:solidFill>
                <a:latin typeface="Arial" charset="0"/>
              </a:rPr>
              <a:t> files, nor a compression format. therefore, the processing of the file with a volume of 21 GB, increases the processing time and therefore consumes more time with Data Lake resources.</a:t>
            </a:r>
            <a:endParaRPr lang="es-ES" sz="1200" dirty="0">
              <a:solidFill>
                <a:schemeClr val="bg2"/>
              </a:solidFill>
              <a:latin typeface="Arial" charset="0"/>
            </a:endParaRPr>
          </a:p>
        </p:txBody>
      </p:sp>
    </p:spTree>
    <p:extLst>
      <p:ext uri="{BB962C8B-B14F-4D97-AF65-F5344CB8AC3E}">
        <p14:creationId xmlns:p14="http://schemas.microsoft.com/office/powerpoint/2010/main" val="26791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2504393452"/>
              </p:ext>
            </p:extLst>
          </p:nvPr>
        </p:nvGraphicFramePr>
        <p:xfrm>
          <a:off x="1938528" y="885283"/>
          <a:ext cx="9430386" cy="5116002"/>
        </p:xfrm>
        <a:graphic>
          <a:graphicData uri="http://schemas.openxmlformats.org/drawingml/2006/table">
            <a:tbl>
              <a:tblPr/>
              <a:tblGrid>
                <a:gridCol w="1005840">
                  <a:extLst>
                    <a:ext uri="{9D8B030D-6E8A-4147-A177-3AD203B41FA5}">
                      <a16:colId xmlns:a16="http://schemas.microsoft.com/office/drawing/2014/main" val="20000"/>
                    </a:ext>
                  </a:extLst>
                </a:gridCol>
                <a:gridCol w="1288585">
                  <a:extLst>
                    <a:ext uri="{9D8B030D-6E8A-4147-A177-3AD203B41FA5}">
                      <a16:colId xmlns:a16="http://schemas.microsoft.com/office/drawing/2014/main" val="20001"/>
                    </a:ext>
                  </a:extLst>
                </a:gridCol>
                <a:gridCol w="4261504">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0.7</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Creation of the document</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0.2</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13/05/2020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use case model diagram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0.3</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15/05/2020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general diagram of components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0.4</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18/05/2020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internal structure diagram of the </a:t>
                      </a:r>
                      <a:r>
                        <a:rPr kumimoji="0" lang="en-US" sz="1200" b="0" i="0" u="none" strike="noStrike" kern="1200" cap="none" normalizeH="0" baseline="0" dirty="0" err="1">
                          <a:ln>
                            <a:noFill/>
                          </a:ln>
                          <a:solidFill>
                            <a:srgbClr val="0079D1"/>
                          </a:solidFill>
                          <a:effectLst/>
                          <a:latin typeface="Arial" charset="0"/>
                          <a:ea typeface="SimSun" pitchFamily="2" charset="-122"/>
                          <a:cs typeface="+mn-cs"/>
                        </a:rPr>
                        <a:t>commonHadoop</a:t>
                      </a:r>
                      <a:r>
                        <a:rPr kumimoji="0" lang="en-US" sz="1200" b="0" i="0" u="none" strike="noStrike" kern="1200" cap="none" normalizeH="0" baseline="0" dirty="0">
                          <a:ln>
                            <a:noFill/>
                          </a:ln>
                          <a:solidFill>
                            <a:srgbClr val="0079D1"/>
                          </a:solidFill>
                          <a:effectLst/>
                          <a:latin typeface="Arial" charset="0"/>
                          <a:ea typeface="SimSun" pitchFamily="2" charset="-122"/>
                          <a:cs typeface="+mn-cs"/>
                        </a:rPr>
                        <a:t> component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0.5</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kern="1200" cap="none" normalizeH="0" baseline="0" noProof="0" dirty="0">
                          <a:ln>
                            <a:noFill/>
                          </a:ln>
                          <a:solidFill>
                            <a:srgbClr val="0079D1"/>
                          </a:solidFill>
                          <a:effectLst/>
                          <a:latin typeface="Arial" charset="0"/>
                          <a:ea typeface="SimSun" pitchFamily="2" charset="-122"/>
                          <a:cs typeface="+mn-cs"/>
                        </a:rPr>
                        <a:t>20/05/2020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internal structure diagram of the </a:t>
                      </a:r>
                      <a:r>
                        <a:rPr kumimoji="0" lang="en-US" sz="1200" b="0" i="0" u="none" strike="noStrike" kern="1200" cap="none" normalizeH="0" baseline="0" dirty="0" err="1">
                          <a:ln>
                            <a:noFill/>
                          </a:ln>
                          <a:solidFill>
                            <a:srgbClr val="0079D1"/>
                          </a:solidFill>
                          <a:effectLst/>
                          <a:latin typeface="Arial" charset="0"/>
                          <a:ea typeface="SimSun" pitchFamily="2" charset="-122"/>
                          <a:cs typeface="+mn-cs"/>
                        </a:rPr>
                        <a:t>commoLog</a:t>
                      </a:r>
                      <a:r>
                        <a:rPr kumimoji="0" lang="en-US" sz="1200" b="0" i="0" u="none" strike="noStrike" kern="1200" cap="none" normalizeH="0" baseline="0" dirty="0">
                          <a:ln>
                            <a:noFill/>
                          </a:ln>
                          <a:solidFill>
                            <a:srgbClr val="0079D1"/>
                          </a:solidFill>
                          <a:effectLst/>
                          <a:latin typeface="Arial" charset="0"/>
                          <a:ea typeface="SimSun" pitchFamily="2" charset="-122"/>
                          <a:cs typeface="+mn-cs"/>
                        </a:rPr>
                        <a:t> component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0.6</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22/05/2020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deploy diagram, </a:t>
                      </a:r>
                      <a:r>
                        <a:rPr kumimoji="0" lang="en-US" sz="1200" b="0" i="0" u="none" strike="noStrike" kern="1200" cap="none" normalizeH="0" baseline="0" dirty="0" err="1">
                          <a:ln>
                            <a:noFill/>
                          </a:ln>
                          <a:solidFill>
                            <a:srgbClr val="0079D1"/>
                          </a:solidFill>
                          <a:effectLst/>
                          <a:latin typeface="Arial" charset="0"/>
                          <a:ea typeface="SimSun" pitchFamily="2" charset="-122"/>
                          <a:cs typeface="+mn-cs"/>
                        </a:rPr>
                        <a:t>volumetry</a:t>
                      </a:r>
                      <a:r>
                        <a:rPr kumimoji="0" lang="en-US" sz="1200" b="0" i="0" u="none" strike="noStrike" kern="1200" cap="none" normalizeH="0" baseline="0" dirty="0">
                          <a:ln>
                            <a:noFill/>
                          </a:ln>
                          <a:solidFill>
                            <a:srgbClr val="0079D1"/>
                          </a:solidFill>
                          <a:effectLst/>
                          <a:latin typeface="Arial" charset="0"/>
                          <a:ea typeface="SimSun" pitchFamily="2" charset="-122"/>
                          <a:cs typeface="+mn-cs"/>
                        </a:rPr>
                        <a:t> is integrated and some points that impacted the architecture are detailed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5874688"/>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262189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(II)</a:t>
            </a:r>
          </a:p>
        </p:txBody>
      </p:sp>
      <p:sp>
        <p:nvSpPr>
          <p:cNvPr id="65" name="Rectangle 3"/>
          <p:cNvSpPr txBox="1"/>
          <p:nvPr/>
        </p:nvSpPr>
        <p:spPr>
          <a:xfrm>
            <a:off x="404807" y="725885"/>
            <a:ext cx="533762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in the documents :</a:t>
            </a:r>
          </a:p>
          <a:p>
            <a:pPr marL="171450" lvl="2" indent="-171450">
              <a:lnSpc>
                <a:spcPct val="150000"/>
              </a:lnSpc>
              <a:spcBef>
                <a:spcPct val="40000"/>
              </a:spcBef>
              <a:buClr>
                <a:schemeClr val="accent2"/>
              </a:buClr>
              <a:buSzPct val="100000"/>
              <a:buFont typeface="Wingdings" pitchFamily="2" charset="2"/>
              <a:buChar char="§"/>
              <a:defRPr/>
            </a:pPr>
            <a:r>
              <a:rPr lang="en-US" sz="1200" dirty="0">
                <a:solidFill>
                  <a:schemeClr val="bg2"/>
                </a:solidFill>
                <a:latin typeface="Arial" charset="0"/>
              </a:rPr>
              <a:t>Standard of Security Controls in Data Lake</a:t>
            </a:r>
          </a:p>
          <a:p>
            <a:pPr marL="171450" lvl="2" indent="-171450">
              <a:lnSpc>
                <a:spcPct val="150000"/>
              </a:lnSpc>
              <a:spcBef>
                <a:spcPct val="40000"/>
              </a:spcBef>
              <a:buClr>
                <a:schemeClr val="accent2"/>
              </a:buClr>
              <a:buSzPct val="100000"/>
              <a:buFont typeface="Wingdings" pitchFamily="2" charset="2"/>
              <a:buChar char="§"/>
              <a:defRPr/>
            </a:pPr>
            <a:r>
              <a:rPr lang="es-ES" sz="1200" dirty="0" err="1">
                <a:solidFill>
                  <a:schemeClr val="bg2"/>
                </a:solidFill>
                <a:latin typeface="Arial" charset="0"/>
              </a:rPr>
              <a:t>If</a:t>
            </a:r>
            <a:r>
              <a:rPr lang="es-ES" sz="1200" dirty="0">
                <a:solidFill>
                  <a:schemeClr val="bg2"/>
                </a:solidFill>
                <a:latin typeface="Arial" charset="0"/>
              </a:rPr>
              <a:t> </a:t>
            </a:r>
            <a:r>
              <a:rPr lang="es-ES" sz="1200" dirty="0" err="1">
                <a:solidFill>
                  <a:schemeClr val="bg2"/>
                </a:solidFill>
                <a:latin typeface="Arial" charset="0"/>
              </a:rPr>
              <a:t>the</a:t>
            </a:r>
            <a:r>
              <a:rPr lang="es-ES" sz="1200" dirty="0">
                <a:solidFill>
                  <a:schemeClr val="bg2"/>
                </a:solidFill>
                <a:latin typeface="Arial" charset="0"/>
              </a:rPr>
              <a:t> </a:t>
            </a:r>
            <a:r>
              <a:rPr lang="es-ES" sz="1200" dirty="0" err="1">
                <a:solidFill>
                  <a:schemeClr val="bg2"/>
                </a:solidFill>
                <a:latin typeface="Arial" charset="0"/>
              </a:rPr>
              <a:t>ingest</a:t>
            </a:r>
            <a:r>
              <a:rPr lang="es-ES" sz="1200" dirty="0">
                <a:solidFill>
                  <a:schemeClr val="bg2"/>
                </a:solidFill>
                <a:latin typeface="Arial" charset="0"/>
              </a:rPr>
              <a:t> </a:t>
            </a:r>
            <a:r>
              <a:rPr lang="es-ES" sz="1200" dirty="0" err="1">
                <a:solidFill>
                  <a:schemeClr val="bg2"/>
                </a:solidFill>
                <a:latin typeface="Arial" charset="0"/>
              </a:rPr>
              <a:t>engine</a:t>
            </a:r>
            <a:r>
              <a:rPr lang="es-ES" sz="1200" dirty="0">
                <a:solidFill>
                  <a:schemeClr val="bg2"/>
                </a:solidFill>
                <a:latin typeface="Arial" charset="0"/>
              </a:rPr>
              <a:t> </a:t>
            </a:r>
            <a:r>
              <a:rPr lang="es-ES" sz="1200" dirty="0" err="1">
                <a:solidFill>
                  <a:schemeClr val="bg2"/>
                </a:solidFill>
                <a:latin typeface="Arial" charset="0"/>
              </a:rPr>
              <a:t>process</a:t>
            </a:r>
            <a:r>
              <a:rPr lang="es-ES" sz="1200" dirty="0">
                <a:solidFill>
                  <a:schemeClr val="bg2"/>
                </a:solidFill>
                <a:latin typeface="Arial" charset="0"/>
              </a:rPr>
              <a:t> </a:t>
            </a:r>
            <a:r>
              <a:rPr lang="es-ES" sz="1200" dirty="0" err="1">
                <a:solidFill>
                  <a:schemeClr val="bg2"/>
                </a:solidFill>
                <a:latin typeface="Arial" charset="0"/>
              </a:rPr>
              <a:t>does</a:t>
            </a:r>
            <a:r>
              <a:rPr lang="es-ES" sz="1200" dirty="0">
                <a:solidFill>
                  <a:schemeClr val="bg2"/>
                </a:solidFill>
                <a:latin typeface="Arial" charset="0"/>
              </a:rPr>
              <a:t> </a:t>
            </a:r>
            <a:r>
              <a:rPr lang="es-ES" sz="1200" dirty="0" err="1">
                <a:solidFill>
                  <a:schemeClr val="bg2"/>
                </a:solidFill>
                <a:latin typeface="Arial" charset="0"/>
              </a:rPr>
              <a:t>not</a:t>
            </a:r>
            <a:r>
              <a:rPr lang="es-ES" sz="1200" dirty="0">
                <a:solidFill>
                  <a:schemeClr val="bg2"/>
                </a:solidFill>
                <a:latin typeface="Arial" charset="0"/>
              </a:rPr>
              <a:t> run </a:t>
            </a:r>
            <a:r>
              <a:rPr lang="es-ES" sz="1200" dirty="0" err="1">
                <a:solidFill>
                  <a:schemeClr val="bg2"/>
                </a:solidFill>
                <a:latin typeface="Arial" charset="0"/>
              </a:rPr>
              <a:t>for</a:t>
            </a:r>
            <a:r>
              <a:rPr lang="es-ES" sz="1200" dirty="0">
                <a:solidFill>
                  <a:schemeClr val="bg2"/>
                </a:solidFill>
                <a:latin typeface="Arial" charset="0"/>
              </a:rPr>
              <a:t> </a:t>
            </a:r>
            <a:r>
              <a:rPr lang="es-ES" sz="1200" dirty="0" err="1">
                <a:solidFill>
                  <a:schemeClr val="bg2"/>
                </a:solidFill>
                <a:latin typeface="Arial" charset="0"/>
              </a:rPr>
              <a:t>some</a:t>
            </a:r>
            <a:r>
              <a:rPr lang="es-ES" sz="1200" dirty="0">
                <a:solidFill>
                  <a:schemeClr val="bg2"/>
                </a:solidFill>
                <a:latin typeface="Arial" charset="0"/>
              </a:rPr>
              <a:t> </a:t>
            </a:r>
            <a:r>
              <a:rPr lang="es-ES" sz="1200" dirty="0" err="1">
                <a:solidFill>
                  <a:schemeClr val="bg2"/>
                </a:solidFill>
                <a:latin typeface="Arial" charset="0"/>
              </a:rPr>
              <a:t>reason</a:t>
            </a:r>
            <a:r>
              <a:rPr lang="es-ES" sz="1200" dirty="0">
                <a:solidFill>
                  <a:schemeClr val="bg2"/>
                </a:solidFill>
                <a:latin typeface="Arial" charset="0"/>
              </a:rPr>
              <a:t> </a:t>
            </a:r>
            <a:r>
              <a:rPr lang="es-ES" sz="1200" dirty="0" err="1">
                <a:solidFill>
                  <a:schemeClr val="bg2"/>
                </a:solidFill>
                <a:latin typeface="Arial" charset="0"/>
              </a:rPr>
              <a:t>or</a:t>
            </a:r>
            <a:r>
              <a:rPr lang="es-ES" sz="1200" dirty="0">
                <a:solidFill>
                  <a:schemeClr val="bg2"/>
                </a:solidFill>
                <a:latin typeface="Arial" charset="0"/>
              </a:rPr>
              <a:t> </a:t>
            </a:r>
            <a:r>
              <a:rPr lang="es-ES" sz="1200" dirty="0" err="1">
                <a:solidFill>
                  <a:schemeClr val="bg2"/>
                </a:solidFill>
                <a:latin typeface="Arial" charset="0"/>
              </a:rPr>
              <a:t>runs</a:t>
            </a:r>
            <a:r>
              <a:rPr lang="es-ES" sz="1200" dirty="0">
                <a:solidFill>
                  <a:schemeClr val="bg2"/>
                </a:solidFill>
                <a:latin typeface="Arial" charset="0"/>
              </a:rPr>
              <a:t> in a </a:t>
            </a:r>
            <a:r>
              <a:rPr lang="es-ES" sz="1200" dirty="0" err="1">
                <a:solidFill>
                  <a:schemeClr val="bg2"/>
                </a:solidFill>
                <a:latin typeface="Arial" charset="0"/>
              </a:rPr>
              <a:t>failed</a:t>
            </a:r>
            <a:r>
              <a:rPr lang="es-ES" sz="1200" dirty="0">
                <a:solidFill>
                  <a:schemeClr val="bg2"/>
                </a:solidFill>
                <a:latin typeface="Arial" charset="0"/>
              </a:rPr>
              <a:t> </a:t>
            </a:r>
            <a:r>
              <a:rPr lang="es-ES" sz="1200" dirty="0" err="1">
                <a:solidFill>
                  <a:schemeClr val="bg2"/>
                </a:solidFill>
                <a:latin typeface="Arial" charset="0"/>
              </a:rPr>
              <a:t>state</a:t>
            </a:r>
            <a:r>
              <a:rPr lang="es-ES" sz="1200" dirty="0">
                <a:solidFill>
                  <a:schemeClr val="bg2"/>
                </a:solidFill>
                <a:latin typeface="Arial" charset="0"/>
              </a:rPr>
              <a:t>, </a:t>
            </a:r>
            <a:r>
              <a:rPr lang="es-ES" sz="1200" dirty="0" err="1">
                <a:solidFill>
                  <a:schemeClr val="bg2"/>
                </a:solidFill>
                <a:latin typeface="Arial" charset="0"/>
              </a:rPr>
              <a:t>the</a:t>
            </a:r>
            <a:r>
              <a:rPr lang="es-ES" sz="1200" dirty="0">
                <a:solidFill>
                  <a:schemeClr val="bg2"/>
                </a:solidFill>
                <a:latin typeface="Arial" charset="0"/>
              </a:rPr>
              <a:t> Data Lake </a:t>
            </a:r>
            <a:r>
              <a:rPr lang="es-ES" sz="1200" dirty="0" err="1">
                <a:solidFill>
                  <a:schemeClr val="bg2"/>
                </a:solidFill>
                <a:latin typeface="Arial" charset="0"/>
              </a:rPr>
              <a:t>job</a:t>
            </a:r>
            <a:r>
              <a:rPr lang="es-ES" sz="1200" dirty="0">
                <a:solidFill>
                  <a:schemeClr val="bg2"/>
                </a:solidFill>
                <a:latin typeface="Arial" charset="0"/>
              </a:rPr>
              <a:t> </a:t>
            </a:r>
            <a:r>
              <a:rPr lang="es-ES" sz="1200" dirty="0" err="1">
                <a:solidFill>
                  <a:schemeClr val="bg2"/>
                </a:solidFill>
                <a:latin typeface="Arial" charset="0"/>
              </a:rPr>
              <a:t>will</a:t>
            </a:r>
            <a:r>
              <a:rPr lang="es-ES" sz="1200" dirty="0">
                <a:solidFill>
                  <a:schemeClr val="bg2"/>
                </a:solidFill>
                <a:latin typeface="Arial" charset="0"/>
              </a:rPr>
              <a:t> </a:t>
            </a:r>
            <a:r>
              <a:rPr lang="es-ES" sz="1200" dirty="0" err="1">
                <a:solidFill>
                  <a:schemeClr val="bg2"/>
                </a:solidFill>
                <a:latin typeface="Arial" charset="0"/>
              </a:rPr>
              <a:t>not</a:t>
            </a:r>
            <a:r>
              <a:rPr lang="es-ES" sz="1200" dirty="0">
                <a:solidFill>
                  <a:schemeClr val="bg2"/>
                </a:solidFill>
                <a:latin typeface="Arial" charset="0"/>
              </a:rPr>
              <a:t> run </a:t>
            </a:r>
            <a:r>
              <a:rPr lang="es-ES" sz="1200" dirty="0" err="1">
                <a:solidFill>
                  <a:schemeClr val="bg2"/>
                </a:solidFill>
                <a:latin typeface="Arial" charset="0"/>
              </a:rPr>
              <a:t>or</a:t>
            </a:r>
            <a:r>
              <a:rPr lang="es-ES" sz="1200" dirty="0">
                <a:solidFill>
                  <a:schemeClr val="bg2"/>
                </a:solidFill>
                <a:latin typeface="Arial" charset="0"/>
              </a:rPr>
              <a:t> </a:t>
            </a:r>
            <a:r>
              <a:rPr lang="es-ES" sz="1200" dirty="0" err="1">
                <a:solidFill>
                  <a:schemeClr val="bg2"/>
                </a:solidFill>
                <a:latin typeface="Arial" charset="0"/>
              </a:rPr>
              <a:t>will</a:t>
            </a:r>
            <a:r>
              <a:rPr lang="es-ES" sz="1200" dirty="0">
                <a:solidFill>
                  <a:schemeClr val="bg2"/>
                </a:solidFill>
                <a:latin typeface="Arial" charset="0"/>
              </a:rPr>
              <a:t> run in a </a:t>
            </a:r>
            <a:r>
              <a:rPr lang="es-ES" sz="1200" dirty="0" err="1">
                <a:solidFill>
                  <a:schemeClr val="bg2"/>
                </a:solidFill>
                <a:latin typeface="Arial" charset="0"/>
              </a:rPr>
              <a:t>failed</a:t>
            </a:r>
            <a:r>
              <a:rPr lang="es-ES" sz="1200" dirty="0">
                <a:solidFill>
                  <a:schemeClr val="bg2"/>
                </a:solidFill>
                <a:latin typeface="Arial" charset="0"/>
              </a:rPr>
              <a:t> </a:t>
            </a:r>
            <a:r>
              <a:rPr lang="es-ES" sz="1200" dirty="0" err="1">
                <a:solidFill>
                  <a:schemeClr val="bg2"/>
                </a:solidFill>
                <a:latin typeface="Arial" charset="0"/>
              </a:rPr>
              <a:t>state</a:t>
            </a:r>
            <a:r>
              <a:rPr lang="es-ES" sz="1200" dirty="0">
                <a:solidFill>
                  <a:schemeClr val="bg2"/>
                </a:solidFill>
                <a:latin typeface="Arial" charset="0"/>
              </a:rPr>
              <a:t>.</a:t>
            </a:r>
          </a:p>
        </p:txBody>
      </p:sp>
    </p:spTree>
    <p:extLst>
      <p:ext uri="{BB962C8B-B14F-4D97-AF65-F5344CB8AC3E}">
        <p14:creationId xmlns:p14="http://schemas.microsoft.com/office/powerpoint/2010/main" val="728509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Exceptions to Standards and Architecture Patterns</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8382000" cy="2560299"/>
          </a:xfrm>
          <a:prstGeom prst="rect">
            <a:avLst/>
          </a:prstGeom>
          <a:noFill/>
          <a:ln>
            <a:noFill/>
          </a:ln>
        </p:spPr>
        <p:txBody>
          <a:bodyPr/>
          <a:lstStyle/>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pitchFamily="34" charset="0"/>
                <a:ea typeface="ＭＳ Ｐゴシック"/>
              </a:rPr>
              <a:t>It is a tactical solution that is coupled to the Alerts and Notifications project</a:t>
            </a:r>
          </a:p>
          <a:p>
            <a:pPr marL="717550" indent="-285750">
              <a:lnSpc>
                <a:spcPct val="150000"/>
              </a:lnSpc>
              <a:spcBef>
                <a:spcPct val="40000"/>
              </a:spcBef>
              <a:buClr>
                <a:schemeClr val="accent2"/>
              </a:buClr>
              <a:buSzPct val="65000"/>
              <a:buFont typeface="Wingdings" panose="05000000000000000000" pitchFamily="2" charset="2"/>
              <a:buChar char="n"/>
              <a:defRPr/>
            </a:pPr>
            <a:r>
              <a:rPr lang="es-MX" sz="1200" dirty="0">
                <a:solidFill>
                  <a:schemeClr val="bg2"/>
                </a:solidFill>
                <a:latin typeface="Arial" pitchFamily="34" charset="0"/>
                <a:ea typeface="ＭＳ Ｐゴシック"/>
              </a:rPr>
              <a:t> The ingest engine towards the Data Lake does not make use of formats for Hadoop (recommended parquet), nor does it make use of compression formats (recommended snappy). This impacts the performance of the Data Lake process. Therefore, the use of these basic principles is recommended in order to care for the resources of the Data Lake cluster.</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pitchFamily="34" charset="0"/>
                <a:ea typeface="ＭＳ Ｐゴシック"/>
              </a:rPr>
              <a:t>Architecture Big Data recommends the use of Kafka's connectors (sink), or consumer (piece of code) to send to </a:t>
            </a:r>
            <a:r>
              <a:rPr lang="en-US" sz="1200" dirty="0" err="1">
                <a:solidFill>
                  <a:schemeClr val="bg2"/>
                </a:solidFill>
                <a:latin typeface="Arial" pitchFamily="34" charset="0"/>
                <a:ea typeface="ＭＳ Ｐゴシック"/>
              </a:rPr>
              <a:t>Hbase</a:t>
            </a:r>
            <a:r>
              <a:rPr lang="en-US" sz="1200" dirty="0">
                <a:solidFill>
                  <a:schemeClr val="bg2"/>
                </a:solidFill>
                <a:latin typeface="Arial" pitchFamily="34" charset="0"/>
                <a:ea typeface="ＭＳ Ｐゴシック"/>
              </a:rPr>
              <a:t>, in order to take advantage of Kafka's and </a:t>
            </a:r>
            <a:r>
              <a:rPr lang="en-US" sz="1200" dirty="0" err="1">
                <a:solidFill>
                  <a:schemeClr val="bg2"/>
                </a:solidFill>
                <a:latin typeface="Arial" pitchFamily="34" charset="0"/>
                <a:ea typeface="ＭＳ Ｐゴシック"/>
              </a:rPr>
              <a:t>Hbase's</a:t>
            </a:r>
            <a:r>
              <a:rPr lang="en-US" sz="1200" dirty="0">
                <a:solidFill>
                  <a:schemeClr val="bg2"/>
                </a:solidFill>
                <a:latin typeface="Arial" pitchFamily="34" charset="0"/>
                <a:ea typeface="ＭＳ Ｐゴシック"/>
              </a:rPr>
              <a:t> K: V. At this point a </a:t>
            </a:r>
            <a:r>
              <a:rPr lang="en-US" sz="1200" dirty="0" err="1">
                <a:solidFill>
                  <a:schemeClr val="bg2"/>
                </a:solidFill>
                <a:latin typeface="Arial" pitchFamily="34" charset="0"/>
                <a:ea typeface="ＭＳ Ｐゴシック"/>
              </a:rPr>
              <a:t>PoC</a:t>
            </a:r>
            <a:r>
              <a:rPr lang="en-US" sz="1200" dirty="0">
                <a:solidFill>
                  <a:schemeClr val="bg2"/>
                </a:solidFill>
                <a:latin typeface="Arial" pitchFamily="34" charset="0"/>
                <a:ea typeface="ＭＳ Ｐゴシック"/>
              </a:rPr>
              <a:t> is recommended in non-functional </a:t>
            </a:r>
            <a:r>
              <a:rPr lang="en-US" sz="1200" dirty="0" err="1">
                <a:solidFill>
                  <a:schemeClr val="bg2"/>
                </a:solidFill>
                <a:latin typeface="Arial" pitchFamily="34" charset="0"/>
                <a:ea typeface="ＭＳ Ｐゴシック"/>
              </a:rPr>
              <a:t>Hbase</a:t>
            </a:r>
            <a:r>
              <a:rPr lang="en-US" sz="1200" dirty="0">
                <a:solidFill>
                  <a:schemeClr val="bg2"/>
                </a:solidFill>
                <a:latin typeface="Arial" pitchFamily="34" charset="0"/>
                <a:ea typeface="ＭＳ Ｐゴシック"/>
              </a:rPr>
              <a:t> tests.</a:t>
            </a:r>
            <a:endParaRPr lang="es-MX" sz="1200" dirty="0">
              <a:solidFill>
                <a:schemeClr val="bg2"/>
              </a:solidFill>
              <a:latin typeface="Arial" pitchFamily="34" charset="0"/>
              <a:ea typeface="ＭＳ Ｐゴシック"/>
            </a:endParaRPr>
          </a:p>
        </p:txBody>
      </p:sp>
    </p:spTree>
    <p:extLst>
      <p:ext uri="{BB962C8B-B14F-4D97-AF65-F5344CB8AC3E}">
        <p14:creationId xmlns:p14="http://schemas.microsoft.com/office/powerpoint/2010/main" val="3985050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3503234010"/>
              </p:ext>
            </p:extLst>
          </p:nvPr>
        </p:nvGraphicFramePr>
        <p:xfrm>
          <a:off x="671512" y="1141222"/>
          <a:ext cx="10636954" cy="4918887"/>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6880">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Tactical solution</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n-US" sz="1100" b="0" i="0" u="none" strike="noStrike" kern="1200" cap="none" normalizeH="0" baseline="0" dirty="0">
                          <a:ln>
                            <a:noFill/>
                          </a:ln>
                          <a:solidFill>
                            <a:schemeClr val="bg2"/>
                          </a:solidFill>
                          <a:effectLst/>
                          <a:latin typeface="Arial" pitchFamily="34" charset="0"/>
                          <a:ea typeface="ＭＳ Ｐゴシック"/>
                        </a:rPr>
                        <a:t>Choose to use a Hive table with Alerts and Notifications Events</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Since it is a tactical solution due to the decision to use a simple solution, leaving </a:t>
                      </a:r>
                      <a:r>
                        <a:rPr kumimoji="0" lang="en-US" sz="1100" b="0" i="0" u="none" strike="noStrike" kern="1200" cap="none" normalizeH="0" baseline="0" dirty="0" err="1">
                          <a:ln>
                            <a:noFill/>
                          </a:ln>
                          <a:solidFill>
                            <a:schemeClr val="bg2"/>
                          </a:solidFill>
                          <a:effectLst/>
                          <a:latin typeface="Arial" pitchFamily="34" charset="0"/>
                          <a:ea typeface="ＭＳ Ｐゴシック"/>
                          <a:cs typeface="+mn-cs"/>
                        </a:rPr>
                        <a:t>Hbase</a:t>
                      </a:r>
                      <a:r>
                        <a:rPr kumimoji="0" lang="en-US" sz="1100" b="0" i="0" u="none" strike="noStrike" kern="1200" cap="none" normalizeH="0" baseline="0" dirty="0">
                          <a:ln>
                            <a:noFill/>
                          </a:ln>
                          <a:solidFill>
                            <a:schemeClr val="bg2"/>
                          </a:solidFill>
                          <a:effectLst/>
                          <a:latin typeface="Arial" pitchFamily="34" charset="0"/>
                          <a:ea typeface="ＭＳ Ｐゴシック"/>
                          <a:cs typeface="+mn-cs"/>
                        </a:rPr>
                        <a:t> aside and only using Hive, it detects a coupling in the handling of Events, and an increase in latency due to the use of Hive.</a:t>
                      </a:r>
                      <a:br>
                        <a:rPr kumimoji="0" lang="en-US" sz="1100" b="0" i="0" u="none" strike="noStrike" kern="1200" cap="none" normalizeH="0" baseline="0" dirty="0">
                          <a:ln>
                            <a:noFill/>
                          </a:ln>
                          <a:solidFill>
                            <a:schemeClr val="bg2"/>
                          </a:solidFill>
                          <a:effectLst/>
                          <a:latin typeface="Arial" pitchFamily="34" charset="0"/>
                          <a:ea typeface="ＭＳ Ｐゴシック"/>
                          <a:cs typeface="+mn-cs"/>
                        </a:rPr>
                      </a:br>
                      <a:br>
                        <a:rPr kumimoji="0" lang="en-US" sz="1100" b="0" i="0" u="none" strike="noStrike" kern="1200" cap="none" normalizeH="0" baseline="0" dirty="0">
                          <a:ln>
                            <a:noFill/>
                          </a:ln>
                          <a:solidFill>
                            <a:schemeClr val="bg2"/>
                          </a:solidFill>
                          <a:effectLst/>
                          <a:latin typeface="Arial" pitchFamily="34" charset="0"/>
                          <a:ea typeface="ＭＳ Ｐゴシック"/>
                          <a:cs typeface="+mn-cs"/>
                        </a:rPr>
                      </a:b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It is a tactical solution that is coupled to the Alerts and Notifications project since in a single Hive table all the events of this project are left, since the separation in different tables by domain in hive would impact the latency, due to the use of different files, crossing data to perform Hive totalization operations, impacts latency and throughput of the process.</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MVP</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definition of architecture and the design of the components was given at development time.</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Since there were setbacks in the project to be able to define an architecture and it was limited to a simple solution, and the engineering team was not available to cover the entire software engineering process, the delivery of MVP1 is contemplated, which does not coincide 100 percent with the solution, some components were not developed and functionalities were coupled. It is recommended that in the MVP2, different functionalities are decoupled and some dimensions of Data Quality (the most critical for Data Governance) are addressed.</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Data completeness</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Only the JSON structure defined by contract is covered</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As it is a hasty development and definition of architecture and component design, not all the dimensions of the data quality were considered, it was only agreed that the defined structure of the json would be validated under contract with the Alerts and Notifications area. However, it is recommended to establish the necessary actions to guarantee that the required dimensions have been covered.</a:t>
                      </a:r>
                      <a:br>
                        <a:rPr kumimoji="0" lang="en-US" sz="1100" b="0" i="0" u="none" strike="noStrike" kern="1200" cap="none" normalizeH="0" baseline="0" dirty="0">
                          <a:ln>
                            <a:noFill/>
                          </a:ln>
                          <a:solidFill>
                            <a:schemeClr val="bg2"/>
                          </a:solidFill>
                          <a:effectLst/>
                          <a:latin typeface="Arial" pitchFamily="34" charset="0"/>
                          <a:ea typeface="ＭＳ Ｐゴシック"/>
                          <a:cs typeface="+mn-cs"/>
                        </a:rPr>
                      </a:br>
                      <a:br>
                        <a:rPr kumimoji="0" lang="en-US" sz="1100" b="0" i="0" u="none" strike="noStrike" kern="1200" cap="none" normalizeH="0" baseline="0" dirty="0">
                          <a:ln>
                            <a:noFill/>
                          </a:ln>
                          <a:solidFill>
                            <a:schemeClr val="bg2"/>
                          </a:solidFill>
                          <a:effectLst/>
                          <a:latin typeface="Arial" pitchFamily="34" charset="0"/>
                          <a:ea typeface="ＭＳ Ｐゴシック"/>
                          <a:cs typeface="+mn-cs"/>
                        </a:rPr>
                      </a:br>
                      <a:r>
                        <a:rPr kumimoji="0" lang="en-US" sz="1100" b="0" i="0" u="none" strike="noStrike" kern="1200" cap="none" normalizeH="0" baseline="0" dirty="0">
                          <a:ln>
                            <a:noFill/>
                          </a:ln>
                          <a:solidFill>
                            <a:schemeClr val="bg2"/>
                          </a:solidFill>
                          <a:effectLst/>
                          <a:latin typeface="Arial" pitchFamily="34" charset="0"/>
                          <a:ea typeface="ＭＳ Ｐゴシック"/>
                          <a:cs typeface="+mn-cs"/>
                        </a:rPr>
                        <a:t>A vulnerability of PII data is detected in all areas, so this point should be addressed, reaching agreements between the different areas to cover this dimension.</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7561489"/>
                  </a:ext>
                </a:extLst>
              </a:tr>
            </a:tbl>
          </a:graphicData>
        </a:graphic>
      </p:graphicFrame>
    </p:spTree>
    <p:extLst>
      <p:ext uri="{BB962C8B-B14F-4D97-AF65-F5344CB8AC3E}">
        <p14:creationId xmlns:p14="http://schemas.microsoft.com/office/powerpoint/2010/main" val="1513696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Outbuildings</a:t>
            </a:r>
          </a:p>
        </p:txBody>
      </p:sp>
      <p:graphicFrame>
        <p:nvGraphicFramePr>
          <p:cNvPr id="6" name="Group 4">
            <a:extLst>
              <a:ext uri="{FF2B5EF4-FFF2-40B4-BE49-F238E27FC236}">
                <a16:creationId xmlns:a16="http://schemas.microsoft.com/office/drawing/2014/main" id="{4B051D2D-6E03-A14E-93EC-54E87EE83F3D}"/>
              </a:ext>
            </a:extLst>
          </p:cNvPr>
          <p:cNvGraphicFramePr>
            <a:graphicFrameLocks/>
          </p:cNvGraphicFramePr>
          <p:nvPr>
            <p:extLst>
              <p:ext uri="{D42A27DB-BD31-4B8C-83A1-F6EECF244321}">
                <p14:modId xmlns:p14="http://schemas.microsoft.com/office/powerpoint/2010/main" val="3198380808"/>
              </p:ext>
            </p:extLst>
          </p:nvPr>
        </p:nvGraphicFramePr>
        <p:xfrm>
          <a:off x="671510" y="1708150"/>
          <a:ext cx="10822151" cy="2414589"/>
        </p:xfrm>
        <a:graphic>
          <a:graphicData uri="http://schemas.openxmlformats.org/drawingml/2006/table">
            <a:tbl>
              <a:tblPr/>
              <a:tblGrid>
                <a:gridCol w="3025157">
                  <a:extLst>
                    <a:ext uri="{9D8B030D-6E8A-4147-A177-3AD203B41FA5}">
                      <a16:colId xmlns:a16="http://schemas.microsoft.com/office/drawing/2014/main" val="20000"/>
                    </a:ext>
                  </a:extLst>
                </a:gridCol>
                <a:gridCol w="4903323">
                  <a:extLst>
                    <a:ext uri="{9D8B030D-6E8A-4147-A177-3AD203B41FA5}">
                      <a16:colId xmlns:a16="http://schemas.microsoft.com/office/drawing/2014/main" val="20001"/>
                    </a:ext>
                  </a:extLst>
                </a:gridCol>
                <a:gridCol w="2893671">
                  <a:extLst>
                    <a:ext uri="{9D8B030D-6E8A-4147-A177-3AD203B41FA5}">
                      <a16:colId xmlns:a16="http://schemas.microsoft.com/office/drawing/2014/main" val="20002"/>
                    </a:ext>
                  </a:extLst>
                </a:gridCol>
              </a:tblGrid>
              <a:tr h="68790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Dependencia</a:t>
                      </a: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Componente externo a la solución que impacta </a:t>
                      </a: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Fecha estimada en la que se requiere disponible</a:t>
                      </a: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56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247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References and Annex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References</a:t>
            </a:r>
          </a:p>
        </p:txBody>
      </p:sp>
      <p:graphicFrame>
        <p:nvGraphicFramePr>
          <p:cNvPr id="4" name="Group 28">
            <a:extLst>
              <a:ext uri="{FF2B5EF4-FFF2-40B4-BE49-F238E27FC236}">
                <a16:creationId xmlns:a16="http://schemas.microsoft.com/office/drawing/2014/main" id="{44B1DE4E-4010-7D41-8624-34A6883AD576}"/>
              </a:ext>
            </a:extLst>
          </p:cNvPr>
          <p:cNvGraphicFramePr>
            <a:graphicFrameLocks/>
          </p:cNvGraphicFramePr>
          <p:nvPr>
            <p:extLst>
              <p:ext uri="{D42A27DB-BD31-4B8C-83A1-F6EECF244321}">
                <p14:modId xmlns:p14="http://schemas.microsoft.com/office/powerpoint/2010/main" val="3441731021"/>
              </p:ext>
            </p:extLst>
          </p:nvPr>
        </p:nvGraphicFramePr>
        <p:xfrm>
          <a:off x="631825" y="1665288"/>
          <a:ext cx="10688217" cy="3751664"/>
        </p:xfrm>
        <a:graphic>
          <a:graphicData uri="http://schemas.openxmlformats.org/drawingml/2006/table">
            <a:tbl>
              <a:tblPr/>
              <a:tblGrid>
                <a:gridCol w="3988981">
                  <a:extLst>
                    <a:ext uri="{9D8B030D-6E8A-4147-A177-3AD203B41FA5}">
                      <a16:colId xmlns:a16="http://schemas.microsoft.com/office/drawing/2014/main" val="20000"/>
                    </a:ext>
                  </a:extLst>
                </a:gridCol>
                <a:gridCol w="1552727">
                  <a:extLst>
                    <a:ext uri="{9D8B030D-6E8A-4147-A177-3AD203B41FA5}">
                      <a16:colId xmlns:a16="http://schemas.microsoft.com/office/drawing/2014/main" val="20001"/>
                    </a:ext>
                  </a:extLst>
                </a:gridCol>
                <a:gridCol w="3030520">
                  <a:extLst>
                    <a:ext uri="{9D8B030D-6E8A-4147-A177-3AD203B41FA5}">
                      <a16:colId xmlns:a16="http://schemas.microsoft.com/office/drawing/2014/main" val="20002"/>
                    </a:ext>
                  </a:extLst>
                </a:gridCol>
                <a:gridCol w="2115989">
                  <a:extLst>
                    <a:ext uri="{9D8B030D-6E8A-4147-A177-3AD203B41FA5}">
                      <a16:colId xmlns:a16="http://schemas.microsoft.com/office/drawing/2014/main" val="20003"/>
                    </a:ext>
                  </a:extLst>
                </a:gridCol>
              </a:tblGrid>
              <a:tr h="499371">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Nombre y version</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Fecha</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Comentarios</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Rol/Departamento</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029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44083"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normalizeH="0" baseline="0" dirty="0">
                          <a:ln>
                            <a:noFill/>
                          </a:ln>
                          <a:solidFill>
                            <a:schemeClr val="bg2"/>
                          </a:solidFill>
                          <a:effectLst/>
                          <a:latin typeface="Arial" pitchFamily="34" charset="0"/>
                          <a:ea typeface="ＭＳ Ｐゴシック"/>
                        </a:rPr>
                        <a:t>Not apply</a:t>
                      </a:r>
                      <a:endParaRPr kumimoji="0" lang="es-MX" sz="12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844083"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normalizeH="0" baseline="0" dirty="0">
                          <a:ln>
                            <a:noFill/>
                          </a:ln>
                          <a:solidFill>
                            <a:schemeClr val="bg2"/>
                          </a:solidFill>
                          <a:effectLst/>
                          <a:latin typeface="Arial" pitchFamily="34" charset="0"/>
                          <a:ea typeface="ＭＳ Ｐゴシック"/>
                        </a:rPr>
                        <a:t>Not apply</a:t>
                      </a:r>
                      <a:endParaRPr kumimoji="0" lang="es-MX" sz="12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chemeClr val="bg2"/>
                          </a:solidFill>
                          <a:effectLst/>
                          <a:latin typeface="Arial" pitchFamily="34" charset="0"/>
                          <a:ea typeface="ＭＳ Ｐゴシック"/>
                        </a:rPr>
                        <a:t>Not apply</a:t>
                      </a:r>
                      <a:endParaRPr kumimoji="0" lang="es-MX" sz="12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665">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23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chemeClr val="bg2"/>
                        </a:solidFill>
                        <a:effectLst/>
                        <a:latin typeface="Arial" charset="0"/>
                        <a:ea typeface="+mn-ea"/>
                        <a:cs typeface="+mn-cs"/>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kern="1200" noProof="0" dirty="0">
                        <a:solidFill>
                          <a:schemeClr val="tx1"/>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416">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268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6778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836831913"/>
              </p:ext>
            </p:extLst>
          </p:nvPr>
        </p:nvGraphicFramePr>
        <p:xfrm>
          <a:off x="1938528" y="885283"/>
          <a:ext cx="9430386" cy="4999947"/>
        </p:xfrm>
        <a:graphic>
          <a:graphicData uri="http://schemas.openxmlformats.org/drawingml/2006/table">
            <a:tbl>
              <a:tblPr/>
              <a:tblGrid>
                <a:gridCol w="1005840">
                  <a:extLst>
                    <a:ext uri="{9D8B030D-6E8A-4147-A177-3AD203B41FA5}">
                      <a16:colId xmlns:a16="http://schemas.microsoft.com/office/drawing/2014/main" val="20000"/>
                    </a:ext>
                  </a:extLst>
                </a:gridCol>
                <a:gridCol w="1288585">
                  <a:extLst>
                    <a:ext uri="{9D8B030D-6E8A-4147-A177-3AD203B41FA5}">
                      <a16:colId xmlns:a16="http://schemas.microsoft.com/office/drawing/2014/main" val="20001"/>
                    </a:ext>
                  </a:extLst>
                </a:gridCol>
                <a:gridCol w="4261504">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0.7</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kern="1200" cap="none" normalizeH="0" baseline="0" noProof="0" dirty="0">
                          <a:ln>
                            <a:noFill/>
                          </a:ln>
                          <a:solidFill>
                            <a:srgbClr val="0079D1"/>
                          </a:solidFill>
                          <a:effectLst/>
                          <a:latin typeface="Arial" charset="0"/>
                          <a:ea typeface="SimSun" pitchFamily="2" charset="-122"/>
                          <a:cs typeface="+mn-cs"/>
                        </a:rPr>
                        <a:t>26/05/2020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Deployment diagram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19/06/2020</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200" b="0" i="0" u="none" strike="noStrike" kern="1200" cap="none" normalizeH="0" baseline="0" dirty="0">
                          <a:ln>
                            <a:noFill/>
                          </a:ln>
                          <a:solidFill>
                            <a:srgbClr val="0079D1"/>
                          </a:solidFill>
                          <a:effectLst/>
                          <a:latin typeface="Arial" charset="0"/>
                          <a:ea typeface="SimSun" pitchFamily="2" charset="-122"/>
                          <a:cs typeface="+mn-cs"/>
                        </a:rPr>
                        <a:t>The internal structure diagram of the </a:t>
                      </a:r>
                      <a:r>
                        <a:rPr kumimoji="0" lang="en-US" sz="1200" b="0" i="0" u="none" strike="noStrike" kern="1200" cap="none" normalizeH="0" baseline="0" dirty="0" err="1">
                          <a:ln>
                            <a:noFill/>
                          </a:ln>
                          <a:solidFill>
                            <a:srgbClr val="0079D1"/>
                          </a:solidFill>
                          <a:effectLst/>
                          <a:latin typeface="Arial" charset="0"/>
                          <a:ea typeface="SimSun" pitchFamily="2" charset="-122"/>
                          <a:cs typeface="+mn-cs"/>
                        </a:rPr>
                        <a:t>cmpCitiDataAccess</a:t>
                      </a:r>
                      <a:r>
                        <a:rPr kumimoji="0" lang="en-US" sz="1200" b="0" i="0" u="none" strike="noStrike" kern="1200" cap="none" normalizeH="0" baseline="0" dirty="0">
                          <a:ln>
                            <a:noFill/>
                          </a:ln>
                          <a:solidFill>
                            <a:srgbClr val="0079D1"/>
                          </a:solidFill>
                          <a:effectLst/>
                          <a:latin typeface="Arial" charset="0"/>
                          <a:ea typeface="SimSun" pitchFamily="2" charset="-122"/>
                          <a:cs typeface="+mn-cs"/>
                        </a:rPr>
                        <a:t> component is integrated</a:t>
                      </a: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Susana Edith Barrientos Galicia</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200" b="0" i="0" u="none" strike="noStrike" cap="none" normalizeH="0" baseline="0" noProof="0" dirty="0">
                        <a:ln>
                          <a:noFill/>
                        </a:ln>
                        <a:solidFill>
                          <a:srgbClr val="0079D1"/>
                        </a:solidFill>
                        <a:effectLst/>
                        <a:latin typeface="Arial"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s-MX" sz="1200" b="0" i="0" u="none" strike="noStrike" kern="1200" cap="none" normalizeH="0" baseline="0" noProof="0" dirty="0">
                        <a:ln>
                          <a:noFill/>
                        </a:ln>
                        <a:solidFill>
                          <a:srgbClr val="0079D1"/>
                        </a:solidFill>
                        <a:effectLst/>
                        <a:latin typeface="Arial" charset="0"/>
                        <a:ea typeface="SimSun" pitchFamily="2" charset="-122"/>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5874688"/>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2181670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Table of Contents</a:t>
            </a:r>
          </a:p>
        </p:txBody>
      </p:sp>
      <p:sp>
        <p:nvSpPr>
          <p:cNvPr id="37" name="Rectangle 3">
            <a:extLst>
              <a:ext uri="{FF2B5EF4-FFF2-40B4-BE49-F238E27FC236}">
                <a16:creationId xmlns:a16="http://schemas.microsoft.com/office/drawing/2014/main" id="{08854565-0D5C-A447-971C-91CF37656792}"/>
              </a:ext>
            </a:extLst>
          </p:cNvPr>
          <p:cNvSpPr txBox="1">
            <a:spLocks noChangeArrowheads="1"/>
          </p:cNvSpPr>
          <p:nvPr/>
        </p:nvSpPr>
        <p:spPr>
          <a:xfrm>
            <a:off x="2851150" y="1352550"/>
            <a:ext cx="7854950" cy="3722370"/>
          </a:xfrm>
          <a:prstGeom prst="rect">
            <a:avLst/>
          </a:prstGeom>
        </p:spPr>
        <p:txBody>
          <a:bodyPr/>
          <a:lst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buClr>
                <a:srgbClr val="87CBD8"/>
              </a:buClr>
              <a:defRPr/>
            </a:pPr>
            <a:r>
              <a:rPr lang="es-ES" sz="1800" dirty="0">
                <a:solidFill>
                  <a:srgbClr val="0067B7"/>
                </a:solidFill>
              </a:rPr>
              <a:t> </a:t>
            </a:r>
            <a:endParaRPr lang="es-ES" sz="2800" dirty="0">
              <a:solidFill>
                <a:srgbClr val="0067B7"/>
              </a:solidFill>
            </a:endParaRPr>
          </a:p>
          <a:p>
            <a:pPr lvl="1">
              <a:buClr>
                <a:srgbClr val="87CBD8"/>
              </a:buClr>
              <a:buFont typeface="Wingdings" pitchFamily="2" charset="2"/>
              <a:buChar char="§"/>
              <a:defRPr/>
            </a:pPr>
            <a:r>
              <a:rPr lang="en-US" sz="2400" dirty="0">
                <a:solidFill>
                  <a:srgbClr val="0067B7"/>
                </a:solidFill>
              </a:rPr>
              <a:t>Features and terminology</a:t>
            </a:r>
          </a:p>
          <a:p>
            <a:pPr lvl="1">
              <a:buClr>
                <a:srgbClr val="87CBD8"/>
              </a:buClr>
              <a:buFont typeface="Wingdings" pitchFamily="2" charset="2"/>
              <a:buChar char="§"/>
              <a:defRPr/>
            </a:pPr>
            <a:r>
              <a:rPr lang="en-US" sz="2400" dirty="0">
                <a:solidFill>
                  <a:srgbClr val="0067B7"/>
                </a:solidFill>
              </a:rPr>
              <a:t>Needs and Solution Proposal</a:t>
            </a:r>
          </a:p>
          <a:p>
            <a:pPr lvl="1">
              <a:buClr>
                <a:srgbClr val="87CBD8"/>
              </a:buClr>
              <a:buFont typeface="Wingdings" pitchFamily="2" charset="2"/>
              <a:buChar char="§"/>
              <a:defRPr/>
            </a:pPr>
            <a:r>
              <a:rPr lang="en-US" sz="2400" dirty="0">
                <a:solidFill>
                  <a:srgbClr val="0067B7"/>
                </a:solidFill>
              </a:rPr>
              <a:t>Graphic Representation of the Solution</a:t>
            </a:r>
          </a:p>
          <a:p>
            <a:pPr lvl="1">
              <a:buClr>
                <a:srgbClr val="87CBD8"/>
              </a:buClr>
              <a:buFont typeface="Wingdings" pitchFamily="2" charset="2"/>
              <a:buChar char="§"/>
              <a:defRPr/>
            </a:pPr>
            <a:r>
              <a:rPr lang="en-US" sz="2400" dirty="0">
                <a:solidFill>
                  <a:srgbClr val="0067B7"/>
                </a:solidFill>
              </a:rPr>
              <a:t>Infrastructure and Connectivity</a:t>
            </a:r>
          </a:p>
          <a:p>
            <a:pPr lvl="1">
              <a:buClr>
                <a:srgbClr val="87CBD8"/>
              </a:buClr>
              <a:buFont typeface="Wingdings" pitchFamily="2" charset="2"/>
              <a:buChar char="§"/>
              <a:defRPr/>
            </a:pPr>
            <a:r>
              <a:rPr lang="en-US" sz="2400" dirty="0">
                <a:solidFill>
                  <a:srgbClr val="0067B7"/>
                </a:solidFill>
              </a:rPr>
              <a:t>General services</a:t>
            </a:r>
          </a:p>
          <a:p>
            <a:pPr lvl="1">
              <a:buClr>
                <a:srgbClr val="87CBD8"/>
              </a:buClr>
              <a:buFont typeface="Wingdings" pitchFamily="2" charset="2"/>
              <a:buChar char="§"/>
              <a:defRPr/>
            </a:pPr>
            <a:r>
              <a:rPr lang="en-US" sz="2400" dirty="0">
                <a:solidFill>
                  <a:srgbClr val="0067B7"/>
                </a:solidFill>
              </a:rPr>
              <a:t>Risks and Dependencies</a:t>
            </a:r>
          </a:p>
          <a:p>
            <a:pPr lvl="1">
              <a:buClr>
                <a:srgbClr val="87CBD8"/>
              </a:buClr>
              <a:buFont typeface="Wingdings" pitchFamily="2" charset="2"/>
              <a:buChar char="§"/>
              <a:defRPr/>
            </a:pPr>
            <a:r>
              <a:rPr lang="en-US" sz="2400" dirty="0">
                <a:solidFill>
                  <a:srgbClr val="0067B7"/>
                </a:solidFill>
              </a:rPr>
              <a:t>Standards, Patterns and Decisions of Architecture</a:t>
            </a:r>
          </a:p>
          <a:p>
            <a:pPr lvl="1">
              <a:buClr>
                <a:srgbClr val="87CBD8"/>
              </a:buClr>
              <a:buFont typeface="Wingdings" pitchFamily="2" charset="2"/>
              <a:buChar char="§"/>
              <a:defRPr/>
            </a:pPr>
            <a:r>
              <a:rPr lang="en-US" sz="2400" dirty="0">
                <a:solidFill>
                  <a:srgbClr val="0067B7"/>
                </a:solidFill>
              </a:rPr>
              <a:t>References and Annexes</a:t>
            </a:r>
          </a:p>
        </p:txBody>
      </p:sp>
    </p:spTree>
    <p:extLst>
      <p:ext uri="{BB962C8B-B14F-4D97-AF65-F5344CB8AC3E}">
        <p14:creationId xmlns:p14="http://schemas.microsoft.com/office/powerpoint/2010/main" val="197119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Features and terminology</a:t>
            </a:r>
          </a:p>
        </p:txBody>
      </p:sp>
    </p:spTree>
    <p:extLst>
      <p:ext uri="{BB962C8B-B14F-4D97-AF65-F5344CB8AC3E}">
        <p14:creationId xmlns:p14="http://schemas.microsoft.com/office/powerpoint/2010/main" val="1149459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5E41CBF0-3861-6349-A3E2-F24C5ED975C0}"/>
              </a:ext>
            </a:extLst>
          </p:cNvPr>
          <p:cNvSpPr/>
          <p:nvPr/>
        </p:nvSpPr>
        <p:spPr>
          <a:xfrm>
            <a:off x="2769290" y="1107643"/>
            <a:ext cx="4589593" cy="507365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F2A4598-EA7C-0843-9BA5-D83013F11139}"/>
              </a:ext>
            </a:extLst>
          </p:cNvPr>
          <p:cNvSpPr/>
          <p:nvPr/>
        </p:nvSpPr>
        <p:spPr>
          <a:xfrm>
            <a:off x="4359144" y="1272658"/>
            <a:ext cx="2745794" cy="4686672"/>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C9228552-914C-924B-BE58-363460F1A985}"/>
              </a:ext>
            </a:extLst>
          </p:cNvPr>
          <p:cNvSpPr/>
          <p:nvPr/>
        </p:nvSpPr>
        <p:spPr>
          <a:xfrm>
            <a:off x="2965094" y="1255775"/>
            <a:ext cx="1309187" cy="470355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a:t>
            </a:r>
          </a:p>
        </p:txBody>
      </p:sp>
      <p:grpSp>
        <p:nvGrpSpPr>
          <p:cNvPr id="16" name="Group 15">
            <a:extLst>
              <a:ext uri="{FF2B5EF4-FFF2-40B4-BE49-F238E27FC236}">
                <a16:creationId xmlns:a16="http://schemas.microsoft.com/office/drawing/2014/main" id="{BD1FA17E-C3B9-244D-8539-E081D6800A6D}"/>
              </a:ext>
            </a:extLst>
          </p:cNvPr>
          <p:cNvGrpSpPr/>
          <p:nvPr/>
        </p:nvGrpSpPr>
        <p:grpSpPr>
          <a:xfrm>
            <a:off x="3162668" y="1685509"/>
            <a:ext cx="902477" cy="4186145"/>
            <a:chOff x="3677360" y="2324544"/>
            <a:chExt cx="467041" cy="664178"/>
          </a:xfrm>
        </p:grpSpPr>
        <p:sp>
          <p:nvSpPr>
            <p:cNvPr id="19" name="Rectangle 18">
              <a:extLst>
                <a:ext uri="{FF2B5EF4-FFF2-40B4-BE49-F238E27FC236}">
                  <a16:creationId xmlns:a16="http://schemas.microsoft.com/office/drawing/2014/main" id="{00308F4F-E7A8-7B48-A0AD-ECA5855EDABC}"/>
                </a:ext>
              </a:extLst>
            </p:cNvPr>
            <p:cNvSpPr/>
            <p:nvPr/>
          </p:nvSpPr>
          <p:spPr>
            <a:xfrm>
              <a:off x="3677499" y="2324964"/>
              <a:ext cx="466902" cy="663758"/>
            </a:xfrm>
            <a:prstGeom prst="rect">
              <a:avLst/>
            </a:prstGeom>
            <a:solidFill>
              <a:schemeClr val="bg1">
                <a:alpha val="11000"/>
              </a:schemeClr>
            </a:solidFill>
            <a:ln w="9525">
              <a:solidFill>
                <a:schemeClr val="bg1">
                  <a:lumMod val="65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Google Shape;61;p12">
              <a:extLst>
                <a:ext uri="{FF2B5EF4-FFF2-40B4-BE49-F238E27FC236}">
                  <a16:creationId xmlns:a16="http://schemas.microsoft.com/office/drawing/2014/main" id="{D04E7FBF-C7CE-C640-A189-B8AFAD19925D}"/>
                </a:ext>
              </a:extLst>
            </p:cNvPr>
            <p:cNvSpPr txBox="1">
              <a:spLocks/>
            </p:cNvSpPr>
            <p:nvPr/>
          </p:nvSpPr>
          <p:spPr>
            <a:xfrm>
              <a:off x="3677360" y="2324544"/>
              <a:ext cx="466902" cy="48765"/>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Raw</a:t>
              </a:r>
            </a:p>
          </p:txBody>
        </p:sp>
      </p:grpSp>
      <p:sp>
        <p:nvSpPr>
          <p:cNvPr id="25" name="Google Shape;61;p12">
            <a:extLst>
              <a:ext uri="{FF2B5EF4-FFF2-40B4-BE49-F238E27FC236}">
                <a16:creationId xmlns:a16="http://schemas.microsoft.com/office/drawing/2014/main" id="{AEEC9BF9-3F13-C143-9E7C-EDF3073DC38E}"/>
              </a:ext>
            </a:extLst>
          </p:cNvPr>
          <p:cNvSpPr txBox="1">
            <a:spLocks/>
          </p:cNvSpPr>
          <p:nvPr/>
        </p:nvSpPr>
        <p:spPr>
          <a:xfrm>
            <a:off x="4402428" y="5913296"/>
            <a:ext cx="984535" cy="33456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rgbClr val="0067B7">
                    <a:alpha val="50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Lake</a:t>
            </a:r>
          </a:p>
        </p:txBody>
      </p:sp>
      <p:sp>
        <p:nvSpPr>
          <p:cNvPr id="79" name="Rectangle 78">
            <a:extLst>
              <a:ext uri="{FF2B5EF4-FFF2-40B4-BE49-F238E27FC236}">
                <a16:creationId xmlns:a16="http://schemas.microsoft.com/office/drawing/2014/main" id="{0C925612-249A-A345-80A9-DF68F8779DF8}"/>
              </a:ext>
            </a:extLst>
          </p:cNvPr>
          <p:cNvSpPr/>
          <p:nvPr/>
        </p:nvSpPr>
        <p:spPr>
          <a:xfrm>
            <a:off x="4560840" y="1688156"/>
            <a:ext cx="902208" cy="4183498"/>
          </a:xfrm>
          <a:prstGeom prst="rect">
            <a:avLst/>
          </a:prstGeom>
          <a:solidFill>
            <a:schemeClr val="bg1">
              <a:alpha val="11000"/>
            </a:schemeClr>
          </a:solidFill>
          <a:ln w="9525">
            <a:solidFill>
              <a:schemeClr val="bg1">
                <a:lumMod val="50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nvGrpSpPr>
          <p:cNvPr id="82" name="Group 81">
            <a:extLst>
              <a:ext uri="{FF2B5EF4-FFF2-40B4-BE49-F238E27FC236}">
                <a16:creationId xmlns:a16="http://schemas.microsoft.com/office/drawing/2014/main" id="{B58A1A56-FEF9-784B-9094-2D23270639FD}"/>
              </a:ext>
            </a:extLst>
          </p:cNvPr>
          <p:cNvGrpSpPr/>
          <p:nvPr/>
        </p:nvGrpSpPr>
        <p:grpSpPr>
          <a:xfrm>
            <a:off x="5828551" y="1688157"/>
            <a:ext cx="902473" cy="4183498"/>
            <a:chOff x="3677362" y="2324964"/>
            <a:chExt cx="467039" cy="663758"/>
          </a:xfrm>
        </p:grpSpPr>
        <p:sp>
          <p:nvSpPr>
            <p:cNvPr id="85" name="Rectangle 84">
              <a:extLst>
                <a:ext uri="{FF2B5EF4-FFF2-40B4-BE49-F238E27FC236}">
                  <a16:creationId xmlns:a16="http://schemas.microsoft.com/office/drawing/2014/main" id="{CB179A61-E6C0-FF4A-90FC-DFDCD0F9F6AB}"/>
                </a:ext>
              </a:extLst>
            </p:cNvPr>
            <p:cNvSpPr/>
            <p:nvPr/>
          </p:nvSpPr>
          <p:spPr>
            <a:xfrm>
              <a:off x="3677499" y="2324964"/>
              <a:ext cx="466902" cy="663758"/>
            </a:xfrm>
            <a:prstGeom prst="rect">
              <a:avLst/>
            </a:prstGeom>
            <a:solidFill>
              <a:schemeClr val="bg1"/>
            </a:solidFill>
            <a:ln w="9525">
              <a:solidFill>
                <a:schemeClr val="bg1">
                  <a:lumMod val="65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84" name="Google Shape;61;p12">
              <a:extLst>
                <a:ext uri="{FF2B5EF4-FFF2-40B4-BE49-F238E27FC236}">
                  <a16:creationId xmlns:a16="http://schemas.microsoft.com/office/drawing/2014/main" id="{616BCE6B-EE6C-704D-80CE-E51DE7D02D0C}"/>
                </a:ext>
              </a:extLst>
            </p:cNvPr>
            <p:cNvSpPr txBox="1">
              <a:spLocks/>
            </p:cNvSpPr>
            <p:nvPr/>
          </p:nvSpPr>
          <p:spPr>
            <a:xfrm>
              <a:off x="3677360" y="2327958"/>
              <a:ext cx="466902" cy="173377"/>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Augmented</a:t>
              </a:r>
            </a:p>
          </p:txBody>
        </p:sp>
      </p:grpSp>
      <p:sp>
        <p:nvSpPr>
          <p:cNvPr id="88" name="Rectangle 87">
            <a:extLst>
              <a:ext uri="{FF2B5EF4-FFF2-40B4-BE49-F238E27FC236}">
                <a16:creationId xmlns:a16="http://schemas.microsoft.com/office/drawing/2014/main" id="{714229AB-70DD-624F-AE63-6FD92AEA5A9E}"/>
              </a:ext>
            </a:extLst>
          </p:cNvPr>
          <p:cNvSpPr/>
          <p:nvPr/>
        </p:nvSpPr>
        <p:spPr>
          <a:xfrm>
            <a:off x="1725175" y="1106520"/>
            <a:ext cx="750434" cy="507365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Google Shape;61;p12">
            <a:extLst>
              <a:ext uri="{FF2B5EF4-FFF2-40B4-BE49-F238E27FC236}">
                <a16:creationId xmlns:a16="http://schemas.microsoft.com/office/drawing/2014/main" id="{C3F4E953-71CB-8C41-914A-2933DB1B42D8}"/>
              </a:ext>
            </a:extLst>
          </p:cNvPr>
          <p:cNvSpPr txBox="1">
            <a:spLocks/>
          </p:cNvSpPr>
          <p:nvPr/>
        </p:nvSpPr>
        <p:spPr>
          <a:xfrm>
            <a:off x="1739261" y="1106520"/>
            <a:ext cx="722514" cy="46166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200" dirty="0">
                <a:solidFill>
                  <a:srgbClr val="C5277F"/>
                </a:solidFill>
              </a:rPr>
              <a:t>Data Sources </a:t>
            </a:r>
          </a:p>
        </p:txBody>
      </p:sp>
      <p:sp>
        <p:nvSpPr>
          <p:cNvPr id="92" name="TextBox 91">
            <a:extLst>
              <a:ext uri="{FF2B5EF4-FFF2-40B4-BE49-F238E27FC236}">
                <a16:creationId xmlns:a16="http://schemas.microsoft.com/office/drawing/2014/main" id="{AD9DAB43-92F9-114C-85FF-A2816723FCA1}"/>
              </a:ext>
            </a:extLst>
          </p:cNvPr>
          <p:cNvSpPr txBox="1"/>
          <p:nvPr/>
        </p:nvSpPr>
        <p:spPr>
          <a:xfrm>
            <a:off x="2940769" y="1258206"/>
            <a:ext cx="1309187" cy="461665"/>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Acquisition &amp; Ingest layer</a:t>
            </a:r>
          </a:p>
        </p:txBody>
      </p:sp>
      <p:sp>
        <p:nvSpPr>
          <p:cNvPr id="94" name="TextBox 93">
            <a:extLst>
              <a:ext uri="{FF2B5EF4-FFF2-40B4-BE49-F238E27FC236}">
                <a16:creationId xmlns:a16="http://schemas.microsoft.com/office/drawing/2014/main" id="{70B2D2FE-B80F-3348-88E6-BEA0E9365B3C}"/>
              </a:ext>
            </a:extLst>
          </p:cNvPr>
          <p:cNvSpPr txBox="1"/>
          <p:nvPr/>
        </p:nvSpPr>
        <p:spPr>
          <a:xfrm>
            <a:off x="4155910" y="2516193"/>
            <a:ext cx="1309187"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Batch Layer</a:t>
            </a:r>
          </a:p>
        </p:txBody>
      </p:sp>
      <p:sp>
        <p:nvSpPr>
          <p:cNvPr id="95" name="Rounded Rectangle 94">
            <a:extLst>
              <a:ext uri="{FF2B5EF4-FFF2-40B4-BE49-F238E27FC236}">
                <a16:creationId xmlns:a16="http://schemas.microsoft.com/office/drawing/2014/main" id="{1E00271B-E769-E644-9D25-75577F6823B0}"/>
              </a:ext>
            </a:extLst>
          </p:cNvPr>
          <p:cNvSpPr/>
          <p:nvPr/>
        </p:nvSpPr>
        <p:spPr>
          <a:xfrm>
            <a:off x="3065577" y="2569049"/>
            <a:ext cx="3760024" cy="3274092"/>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800" dirty="0">
                <a:solidFill>
                  <a:schemeClr val="tx1"/>
                </a:solidFill>
                <a:latin typeface="Nanum Pen Script" panose="03040600000000000000" pitchFamily="66" charset="-127"/>
                <a:ea typeface="Nanum Pen Script" panose="03040600000000000000" pitchFamily="66" charset="-127"/>
              </a:rPr>
              <a:t>     </a:t>
            </a: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1200" dirty="0">
                <a:solidFill>
                  <a:schemeClr val="tx1"/>
                </a:solidFill>
                <a:latin typeface="Nanum Pen Script" panose="03040600000000000000" pitchFamily="66" charset="-127"/>
                <a:ea typeface="Nanum Pen Script" panose="03040600000000000000" pitchFamily="66" charset="-127"/>
              </a:rPr>
              <a:t> </a:t>
            </a:r>
          </a:p>
          <a:p>
            <a:r>
              <a:rPr lang="en-US" sz="1200" dirty="0">
                <a:solidFill>
                  <a:schemeClr val="tx1"/>
                </a:solidFill>
                <a:latin typeface="Nanum Pen Script" panose="03040600000000000000" pitchFamily="66" charset="-127"/>
                <a:ea typeface="Nanum Pen Script" panose="03040600000000000000" pitchFamily="66" charset="-127"/>
              </a:rPr>
              <a:t>   </a:t>
            </a:r>
          </a:p>
        </p:txBody>
      </p:sp>
      <p:sp>
        <p:nvSpPr>
          <p:cNvPr id="96" name="Rounded Rectangle 95">
            <a:extLst>
              <a:ext uri="{FF2B5EF4-FFF2-40B4-BE49-F238E27FC236}">
                <a16:creationId xmlns:a16="http://schemas.microsoft.com/office/drawing/2014/main" id="{FB8EEC89-B3B3-4444-9BE8-ECE27A64C127}"/>
              </a:ext>
            </a:extLst>
          </p:cNvPr>
          <p:cNvSpPr/>
          <p:nvPr/>
        </p:nvSpPr>
        <p:spPr>
          <a:xfrm>
            <a:off x="3065577" y="2753715"/>
            <a:ext cx="3760024" cy="2937613"/>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900"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r>
              <a:rPr lang="en-US" sz="825" dirty="0">
                <a:solidFill>
                  <a:schemeClr val="tx1"/>
                </a:solidFill>
              </a:rPr>
              <a:t>     </a:t>
            </a:r>
            <a:endParaRPr lang="en-US" sz="825" b="1" dirty="0">
              <a:solidFill>
                <a:schemeClr val="bg1">
                  <a:lumMod val="50000"/>
                </a:schemeClr>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900" dirty="0">
              <a:solidFill>
                <a:schemeClr val="tx1"/>
              </a:solidFill>
            </a:endParaRPr>
          </a:p>
          <a:p>
            <a:r>
              <a:rPr lang="en-US" sz="1350" dirty="0">
                <a:solidFill>
                  <a:schemeClr val="tx1"/>
                </a:solidFill>
              </a:rPr>
              <a:t> </a:t>
            </a:r>
          </a:p>
          <a:p>
            <a:r>
              <a:rPr lang="en-US" sz="1350" dirty="0">
                <a:solidFill>
                  <a:schemeClr val="tx1"/>
                </a:solidFill>
              </a:rPr>
              <a:t>   </a:t>
            </a:r>
          </a:p>
        </p:txBody>
      </p:sp>
      <p:sp>
        <p:nvSpPr>
          <p:cNvPr id="97" name="Rounded Rectangle 96">
            <a:extLst>
              <a:ext uri="{FF2B5EF4-FFF2-40B4-BE49-F238E27FC236}">
                <a16:creationId xmlns:a16="http://schemas.microsoft.com/office/drawing/2014/main" id="{2596A66E-5EBB-1044-A617-4FD19A38219F}"/>
              </a:ext>
            </a:extLst>
          </p:cNvPr>
          <p:cNvSpPr/>
          <p:nvPr/>
        </p:nvSpPr>
        <p:spPr>
          <a:xfrm>
            <a:off x="3294730" y="2890693"/>
            <a:ext cx="1613627"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98" name="TextBox 97">
            <a:extLst>
              <a:ext uri="{FF2B5EF4-FFF2-40B4-BE49-F238E27FC236}">
                <a16:creationId xmlns:a16="http://schemas.microsoft.com/office/drawing/2014/main" id="{EC1E8E1D-88CD-8346-A859-A882A45392E5}"/>
              </a:ext>
            </a:extLst>
          </p:cNvPr>
          <p:cNvSpPr txBox="1"/>
          <p:nvPr/>
        </p:nvSpPr>
        <p:spPr>
          <a:xfrm>
            <a:off x="5754428" y="2543279"/>
            <a:ext cx="733054" cy="200055"/>
          </a:xfrm>
          <a:prstGeom prst="rect">
            <a:avLst/>
          </a:prstGeom>
          <a:noFill/>
        </p:spPr>
        <p:txBody>
          <a:bodyPr wrap="square" rtlCol="0">
            <a:spAutoFit/>
          </a:bodyPr>
          <a:lstStyle/>
          <a:p>
            <a:pPr algn="ctr"/>
            <a:r>
              <a:rPr lang="en-US" sz="700" dirty="0">
                <a:solidFill>
                  <a:schemeClr val="accent2">
                    <a:lumMod val="75000"/>
                    <a:alpha val="51000"/>
                  </a:schemeClr>
                </a:solidFill>
              </a:rPr>
              <a:t>N... node</a:t>
            </a:r>
          </a:p>
        </p:txBody>
      </p:sp>
      <p:sp>
        <p:nvSpPr>
          <p:cNvPr id="99" name="Rounded Rectangle 98">
            <a:extLst>
              <a:ext uri="{FF2B5EF4-FFF2-40B4-BE49-F238E27FC236}">
                <a16:creationId xmlns:a16="http://schemas.microsoft.com/office/drawing/2014/main" id="{C25EBF6D-CFFD-C14E-BB9C-67F4AB701378}"/>
              </a:ext>
            </a:extLst>
          </p:cNvPr>
          <p:cNvSpPr/>
          <p:nvPr/>
        </p:nvSpPr>
        <p:spPr>
          <a:xfrm>
            <a:off x="6347627" y="2890694"/>
            <a:ext cx="305779" cy="2647812"/>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Sentry, Kerberos</a:t>
            </a: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100" name="TextBox 99">
            <a:extLst>
              <a:ext uri="{FF2B5EF4-FFF2-40B4-BE49-F238E27FC236}">
                <a16:creationId xmlns:a16="http://schemas.microsoft.com/office/drawing/2014/main" id="{47DBAEA9-0A09-CF4A-8671-7C1ACCC9B066}"/>
              </a:ext>
            </a:extLst>
          </p:cNvPr>
          <p:cNvSpPr txBox="1"/>
          <p:nvPr/>
        </p:nvSpPr>
        <p:spPr>
          <a:xfrm>
            <a:off x="3282962" y="2894129"/>
            <a:ext cx="848622" cy="215444"/>
          </a:xfrm>
          <a:prstGeom prst="rect">
            <a:avLst/>
          </a:prstGeom>
          <a:noFill/>
        </p:spPr>
        <p:txBody>
          <a:bodyPr wrap="square" rtlCol="0">
            <a:spAutoFit/>
          </a:bodyPr>
          <a:lstStyle/>
          <a:p>
            <a:r>
              <a:rPr lang="en-US" sz="800" dirty="0">
                <a:solidFill>
                  <a:srgbClr val="0067B7">
                    <a:alpha val="51000"/>
                  </a:srgbClr>
                </a:solidFill>
              </a:rPr>
              <a:t>UI Framework</a:t>
            </a:r>
          </a:p>
        </p:txBody>
      </p:sp>
      <p:sp>
        <p:nvSpPr>
          <p:cNvPr id="101" name="Rounded Rectangle 100">
            <a:extLst>
              <a:ext uri="{FF2B5EF4-FFF2-40B4-BE49-F238E27FC236}">
                <a16:creationId xmlns:a16="http://schemas.microsoft.com/office/drawing/2014/main" id="{5BD305EC-0F06-364C-AFDD-76F8B1144D38}"/>
              </a:ext>
            </a:extLst>
          </p:cNvPr>
          <p:cNvSpPr/>
          <p:nvPr/>
        </p:nvSpPr>
        <p:spPr>
          <a:xfrm>
            <a:off x="4934613" y="2877469"/>
            <a:ext cx="1335406"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02" name="TextBox 101">
            <a:extLst>
              <a:ext uri="{FF2B5EF4-FFF2-40B4-BE49-F238E27FC236}">
                <a16:creationId xmlns:a16="http://schemas.microsoft.com/office/drawing/2014/main" id="{DD36FAD4-0756-E24B-8343-B71813E14F28}"/>
              </a:ext>
            </a:extLst>
          </p:cNvPr>
          <p:cNvSpPr txBox="1"/>
          <p:nvPr/>
        </p:nvSpPr>
        <p:spPr>
          <a:xfrm>
            <a:off x="4951132" y="2894129"/>
            <a:ext cx="584212" cy="215444"/>
          </a:xfrm>
          <a:prstGeom prst="rect">
            <a:avLst/>
          </a:prstGeom>
          <a:noFill/>
        </p:spPr>
        <p:txBody>
          <a:bodyPr wrap="square" rtlCol="0">
            <a:spAutoFit/>
          </a:bodyPr>
          <a:lstStyle/>
          <a:p>
            <a:r>
              <a:rPr lang="en-US" sz="800" dirty="0">
                <a:solidFill>
                  <a:srgbClr val="0067B7">
                    <a:alpha val="51000"/>
                  </a:srgbClr>
                </a:solidFill>
              </a:rPr>
              <a:t>SDK</a:t>
            </a:r>
          </a:p>
        </p:txBody>
      </p:sp>
      <p:sp>
        <p:nvSpPr>
          <p:cNvPr id="103" name="Rounded Rectangle 102">
            <a:extLst>
              <a:ext uri="{FF2B5EF4-FFF2-40B4-BE49-F238E27FC236}">
                <a16:creationId xmlns:a16="http://schemas.microsoft.com/office/drawing/2014/main" id="{0A08D718-6A4B-434A-AA8D-F4B160F73117}"/>
              </a:ext>
            </a:extLst>
          </p:cNvPr>
          <p:cNvSpPr/>
          <p:nvPr/>
        </p:nvSpPr>
        <p:spPr>
          <a:xfrm>
            <a:off x="3277347" y="3325663"/>
            <a:ext cx="808970" cy="40325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Oozie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04" name="TextBox 103">
            <a:extLst>
              <a:ext uri="{FF2B5EF4-FFF2-40B4-BE49-F238E27FC236}">
                <a16:creationId xmlns:a16="http://schemas.microsoft.com/office/drawing/2014/main" id="{CF18F221-0C49-1242-9CE5-9AC09E3FA126}"/>
              </a:ext>
            </a:extLst>
          </p:cNvPr>
          <p:cNvSpPr txBox="1"/>
          <p:nvPr/>
        </p:nvSpPr>
        <p:spPr>
          <a:xfrm>
            <a:off x="3276326" y="3315974"/>
            <a:ext cx="660871"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105" name="Rounded Rectangle 104">
            <a:extLst>
              <a:ext uri="{FF2B5EF4-FFF2-40B4-BE49-F238E27FC236}">
                <a16:creationId xmlns:a16="http://schemas.microsoft.com/office/drawing/2014/main" id="{47EE54D4-B438-7B44-B395-5DB8A83B6BAB}"/>
              </a:ext>
            </a:extLst>
          </p:cNvPr>
          <p:cNvSpPr/>
          <p:nvPr/>
        </p:nvSpPr>
        <p:spPr>
          <a:xfrm>
            <a:off x="4168059" y="3316392"/>
            <a:ext cx="1012251" cy="4039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Scheduler</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06" name="TextBox 105">
            <a:extLst>
              <a:ext uri="{FF2B5EF4-FFF2-40B4-BE49-F238E27FC236}">
                <a16:creationId xmlns:a16="http://schemas.microsoft.com/office/drawing/2014/main" id="{186E4E9F-A838-434D-A8C7-0FDCECF5B422}"/>
              </a:ext>
            </a:extLst>
          </p:cNvPr>
          <p:cNvSpPr txBox="1"/>
          <p:nvPr/>
        </p:nvSpPr>
        <p:spPr>
          <a:xfrm>
            <a:off x="4157055" y="3309353"/>
            <a:ext cx="584212"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107" name="Rounded Rectangle 106">
            <a:extLst>
              <a:ext uri="{FF2B5EF4-FFF2-40B4-BE49-F238E27FC236}">
                <a16:creationId xmlns:a16="http://schemas.microsoft.com/office/drawing/2014/main" id="{D0A8FD17-5C24-6A42-83BC-91B0D20A8DC0}"/>
              </a:ext>
            </a:extLst>
          </p:cNvPr>
          <p:cNvSpPr/>
          <p:nvPr/>
        </p:nvSpPr>
        <p:spPr>
          <a:xfrm>
            <a:off x="5241087" y="3316391"/>
            <a:ext cx="1028932" cy="388989"/>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Hive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108" name="TextBox 107">
            <a:extLst>
              <a:ext uri="{FF2B5EF4-FFF2-40B4-BE49-F238E27FC236}">
                <a16:creationId xmlns:a16="http://schemas.microsoft.com/office/drawing/2014/main" id="{11C4FCE9-FE5B-D74E-94C3-38559EEB3094}"/>
              </a:ext>
            </a:extLst>
          </p:cNvPr>
          <p:cNvSpPr txBox="1"/>
          <p:nvPr/>
        </p:nvSpPr>
        <p:spPr>
          <a:xfrm>
            <a:off x="5216017" y="3317381"/>
            <a:ext cx="895738" cy="200055"/>
          </a:xfrm>
          <a:prstGeom prst="rect">
            <a:avLst/>
          </a:prstGeom>
          <a:noFill/>
        </p:spPr>
        <p:txBody>
          <a:bodyPr wrap="square" rtlCol="0">
            <a:spAutoFit/>
          </a:bodyPr>
          <a:lstStyle/>
          <a:p>
            <a:r>
              <a:rPr lang="en-US" sz="700" dirty="0">
                <a:solidFill>
                  <a:srgbClr val="0067B7">
                    <a:alpha val="51000"/>
                  </a:srgbClr>
                </a:solidFill>
              </a:rPr>
              <a:t>Metadata</a:t>
            </a:r>
          </a:p>
        </p:txBody>
      </p:sp>
      <p:sp>
        <p:nvSpPr>
          <p:cNvPr id="109" name="Rounded Rectangle 108">
            <a:extLst>
              <a:ext uri="{FF2B5EF4-FFF2-40B4-BE49-F238E27FC236}">
                <a16:creationId xmlns:a16="http://schemas.microsoft.com/office/drawing/2014/main" id="{DD9A1D95-5E26-E64D-9076-3AA4BE81659D}"/>
              </a:ext>
            </a:extLst>
          </p:cNvPr>
          <p:cNvSpPr/>
          <p:nvPr/>
        </p:nvSpPr>
        <p:spPr>
          <a:xfrm>
            <a:off x="3278990" y="3755654"/>
            <a:ext cx="818498"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Flume, Sqoop</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10" name="TextBox 109">
            <a:extLst>
              <a:ext uri="{FF2B5EF4-FFF2-40B4-BE49-F238E27FC236}">
                <a16:creationId xmlns:a16="http://schemas.microsoft.com/office/drawing/2014/main" id="{B73556F0-EE67-2C4B-B7C8-5247441BBC09}"/>
              </a:ext>
            </a:extLst>
          </p:cNvPr>
          <p:cNvSpPr txBox="1"/>
          <p:nvPr/>
        </p:nvSpPr>
        <p:spPr>
          <a:xfrm>
            <a:off x="3277347" y="3757188"/>
            <a:ext cx="852907" cy="200055"/>
          </a:xfrm>
          <a:prstGeom prst="rect">
            <a:avLst/>
          </a:prstGeom>
          <a:noFill/>
        </p:spPr>
        <p:txBody>
          <a:bodyPr wrap="square" rtlCol="0">
            <a:spAutoFit/>
          </a:bodyPr>
          <a:lstStyle/>
          <a:p>
            <a:pPr algn="ctr"/>
            <a:r>
              <a:rPr lang="en-US" sz="700" dirty="0">
                <a:solidFill>
                  <a:srgbClr val="0067B7">
                    <a:alpha val="51000"/>
                  </a:srgbClr>
                </a:solidFill>
              </a:rPr>
              <a:t>Data Integration</a:t>
            </a:r>
          </a:p>
        </p:txBody>
      </p:sp>
      <p:sp>
        <p:nvSpPr>
          <p:cNvPr id="111" name="Rounded Rectangle 110">
            <a:extLst>
              <a:ext uri="{FF2B5EF4-FFF2-40B4-BE49-F238E27FC236}">
                <a16:creationId xmlns:a16="http://schemas.microsoft.com/office/drawing/2014/main" id="{54E6EFBA-ABCF-AD41-BFAB-59FFDE423CD1}"/>
              </a:ext>
            </a:extLst>
          </p:cNvPr>
          <p:cNvSpPr/>
          <p:nvPr/>
        </p:nvSpPr>
        <p:spPr>
          <a:xfrm>
            <a:off x="4163886" y="3747574"/>
            <a:ext cx="1018500" cy="415984"/>
          </a:xfrm>
          <a:prstGeom prst="roundRect">
            <a:avLst/>
          </a:prstGeom>
          <a:solidFill>
            <a:schemeClr val="bg1">
              <a:alpha val="37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Pig / Hive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12" name="TextBox 111">
            <a:extLst>
              <a:ext uri="{FF2B5EF4-FFF2-40B4-BE49-F238E27FC236}">
                <a16:creationId xmlns:a16="http://schemas.microsoft.com/office/drawing/2014/main" id="{C6065D97-B6C1-EB4C-8614-F9E583810B4B}"/>
              </a:ext>
            </a:extLst>
          </p:cNvPr>
          <p:cNvSpPr txBox="1"/>
          <p:nvPr/>
        </p:nvSpPr>
        <p:spPr>
          <a:xfrm>
            <a:off x="4168059" y="3746383"/>
            <a:ext cx="1073028" cy="200055"/>
          </a:xfrm>
          <a:prstGeom prst="rect">
            <a:avLst/>
          </a:prstGeom>
          <a:noFill/>
        </p:spPr>
        <p:txBody>
          <a:bodyPr wrap="square" rtlCol="0">
            <a:spAutoFit/>
          </a:bodyPr>
          <a:lstStyle/>
          <a:p>
            <a:pPr algn="ctr"/>
            <a:r>
              <a:rPr lang="en-US" sz="700" dirty="0">
                <a:solidFill>
                  <a:srgbClr val="0067B7">
                    <a:alpha val="51000"/>
                  </a:srgbClr>
                </a:solidFill>
              </a:rPr>
              <a:t>Languages, Compilers</a:t>
            </a:r>
          </a:p>
        </p:txBody>
      </p:sp>
      <p:sp>
        <p:nvSpPr>
          <p:cNvPr id="113" name="Rounded Rectangle 112">
            <a:extLst>
              <a:ext uri="{FF2B5EF4-FFF2-40B4-BE49-F238E27FC236}">
                <a16:creationId xmlns:a16="http://schemas.microsoft.com/office/drawing/2014/main" id="{F55E84E7-BC6D-5E4B-A14C-A5572D3F4179}"/>
              </a:ext>
            </a:extLst>
          </p:cNvPr>
          <p:cNvSpPr/>
          <p:nvPr/>
        </p:nvSpPr>
        <p:spPr>
          <a:xfrm>
            <a:off x="5225904" y="3756356"/>
            <a:ext cx="1049526"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HBase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14" name="TextBox 113">
            <a:extLst>
              <a:ext uri="{FF2B5EF4-FFF2-40B4-BE49-F238E27FC236}">
                <a16:creationId xmlns:a16="http://schemas.microsoft.com/office/drawing/2014/main" id="{58A7A95E-404C-254E-AFBB-77A1F4C96947}"/>
              </a:ext>
            </a:extLst>
          </p:cNvPr>
          <p:cNvSpPr txBox="1"/>
          <p:nvPr/>
        </p:nvSpPr>
        <p:spPr>
          <a:xfrm>
            <a:off x="5160870" y="3747086"/>
            <a:ext cx="1158246" cy="200055"/>
          </a:xfrm>
          <a:prstGeom prst="rect">
            <a:avLst/>
          </a:prstGeom>
          <a:noFill/>
        </p:spPr>
        <p:txBody>
          <a:bodyPr wrap="square" rtlCol="0">
            <a:spAutoFit/>
          </a:bodyPr>
          <a:lstStyle/>
          <a:p>
            <a:pPr algn="ctr"/>
            <a:r>
              <a:rPr lang="en-US" sz="700" dirty="0">
                <a:solidFill>
                  <a:srgbClr val="0067B7">
                    <a:alpha val="51000"/>
                  </a:srgbClr>
                </a:solidFill>
              </a:rPr>
              <a:t>Fast read / write access</a:t>
            </a:r>
          </a:p>
        </p:txBody>
      </p:sp>
      <p:sp>
        <p:nvSpPr>
          <p:cNvPr id="115" name="Rounded Rectangle 114">
            <a:extLst>
              <a:ext uri="{FF2B5EF4-FFF2-40B4-BE49-F238E27FC236}">
                <a16:creationId xmlns:a16="http://schemas.microsoft.com/office/drawing/2014/main" id="{E9774697-C6EF-3B4D-BA18-9DF47343436E}"/>
              </a:ext>
            </a:extLst>
          </p:cNvPr>
          <p:cNvSpPr/>
          <p:nvPr/>
        </p:nvSpPr>
        <p:spPr>
          <a:xfrm>
            <a:off x="3280721" y="5323714"/>
            <a:ext cx="2994709" cy="30426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Zookeeper</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116" name="TextBox 115">
            <a:extLst>
              <a:ext uri="{FF2B5EF4-FFF2-40B4-BE49-F238E27FC236}">
                <a16:creationId xmlns:a16="http://schemas.microsoft.com/office/drawing/2014/main" id="{B2321F67-7D35-DE46-95CB-689F1279A8C2}"/>
              </a:ext>
            </a:extLst>
          </p:cNvPr>
          <p:cNvSpPr txBox="1"/>
          <p:nvPr/>
        </p:nvSpPr>
        <p:spPr>
          <a:xfrm>
            <a:off x="3301234" y="5338451"/>
            <a:ext cx="986779" cy="200055"/>
          </a:xfrm>
          <a:prstGeom prst="rect">
            <a:avLst/>
          </a:prstGeom>
          <a:noFill/>
        </p:spPr>
        <p:txBody>
          <a:bodyPr wrap="square" rtlCol="0">
            <a:spAutoFit/>
          </a:bodyPr>
          <a:lstStyle/>
          <a:p>
            <a:r>
              <a:rPr lang="en-US" sz="700" dirty="0">
                <a:solidFill>
                  <a:srgbClr val="0067B7">
                    <a:alpha val="51000"/>
                  </a:srgbClr>
                </a:solidFill>
              </a:rPr>
              <a:t>Coordination</a:t>
            </a:r>
          </a:p>
        </p:txBody>
      </p:sp>
      <p:sp>
        <p:nvSpPr>
          <p:cNvPr id="117" name="Rounded Rectangle 116">
            <a:extLst>
              <a:ext uri="{FF2B5EF4-FFF2-40B4-BE49-F238E27FC236}">
                <a16:creationId xmlns:a16="http://schemas.microsoft.com/office/drawing/2014/main" id="{76D6F446-3023-0040-92EB-2AF0187FDBD7}"/>
              </a:ext>
            </a:extLst>
          </p:cNvPr>
          <p:cNvSpPr/>
          <p:nvPr/>
        </p:nvSpPr>
        <p:spPr>
          <a:xfrm>
            <a:off x="3276326" y="4959429"/>
            <a:ext cx="2999104" cy="3133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YARN</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118" name="TextBox 117">
            <a:extLst>
              <a:ext uri="{FF2B5EF4-FFF2-40B4-BE49-F238E27FC236}">
                <a16:creationId xmlns:a16="http://schemas.microsoft.com/office/drawing/2014/main" id="{7FF18D1B-7828-9D47-A010-407D77A9B7F0}"/>
              </a:ext>
            </a:extLst>
          </p:cNvPr>
          <p:cNvSpPr txBox="1"/>
          <p:nvPr/>
        </p:nvSpPr>
        <p:spPr>
          <a:xfrm>
            <a:off x="3286581" y="5000760"/>
            <a:ext cx="1117846" cy="200055"/>
          </a:xfrm>
          <a:prstGeom prst="rect">
            <a:avLst/>
          </a:prstGeom>
          <a:noFill/>
        </p:spPr>
        <p:txBody>
          <a:bodyPr wrap="square" rtlCol="0">
            <a:spAutoFit/>
          </a:bodyPr>
          <a:lstStyle/>
          <a:p>
            <a:r>
              <a:rPr lang="en-US" sz="700" dirty="0">
                <a:solidFill>
                  <a:srgbClr val="0067B7">
                    <a:alpha val="51000"/>
                  </a:srgbClr>
                </a:solidFill>
              </a:rPr>
              <a:t>Resources Manager</a:t>
            </a:r>
          </a:p>
        </p:txBody>
      </p:sp>
      <p:sp>
        <p:nvSpPr>
          <p:cNvPr id="119" name="Rounded Rectangle 118">
            <a:extLst>
              <a:ext uri="{FF2B5EF4-FFF2-40B4-BE49-F238E27FC236}">
                <a16:creationId xmlns:a16="http://schemas.microsoft.com/office/drawing/2014/main" id="{CC281830-AAB8-4142-80CE-439EED348E50}"/>
              </a:ext>
            </a:extLst>
          </p:cNvPr>
          <p:cNvSpPr/>
          <p:nvPr/>
        </p:nvSpPr>
        <p:spPr>
          <a:xfrm>
            <a:off x="3286581" y="4202617"/>
            <a:ext cx="2988849" cy="32682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HDFS</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20" name="TextBox 119">
            <a:extLst>
              <a:ext uri="{FF2B5EF4-FFF2-40B4-BE49-F238E27FC236}">
                <a16:creationId xmlns:a16="http://schemas.microsoft.com/office/drawing/2014/main" id="{CAE886CF-23BD-A84B-99DD-9AFBB73D49E1}"/>
              </a:ext>
            </a:extLst>
          </p:cNvPr>
          <p:cNvSpPr txBox="1"/>
          <p:nvPr/>
        </p:nvSpPr>
        <p:spPr>
          <a:xfrm>
            <a:off x="3309421" y="4210978"/>
            <a:ext cx="1501083" cy="200225"/>
          </a:xfrm>
          <a:prstGeom prst="rect">
            <a:avLst/>
          </a:prstGeom>
          <a:noFill/>
        </p:spPr>
        <p:txBody>
          <a:bodyPr wrap="square" rtlCol="0">
            <a:spAutoFit/>
          </a:bodyPr>
          <a:lstStyle/>
          <a:p>
            <a:r>
              <a:rPr lang="en-US" sz="700" dirty="0">
                <a:solidFill>
                  <a:srgbClr val="0067B7">
                    <a:alpha val="51000"/>
                  </a:srgbClr>
                </a:solidFill>
              </a:rPr>
              <a:t>Hadoop Distributed File Systems</a:t>
            </a:r>
          </a:p>
        </p:txBody>
      </p:sp>
      <p:sp>
        <p:nvSpPr>
          <p:cNvPr id="122" name="Rounded Rectangle 121">
            <a:extLst>
              <a:ext uri="{FF2B5EF4-FFF2-40B4-BE49-F238E27FC236}">
                <a16:creationId xmlns:a16="http://schemas.microsoft.com/office/drawing/2014/main" id="{81DE4E9F-A64A-3643-8780-FEAF1316ECD0}"/>
              </a:ext>
            </a:extLst>
          </p:cNvPr>
          <p:cNvSpPr/>
          <p:nvPr/>
        </p:nvSpPr>
        <p:spPr>
          <a:xfrm>
            <a:off x="3294730" y="4592705"/>
            <a:ext cx="2980700" cy="300545"/>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Spark</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123" name="TextBox 122">
            <a:extLst>
              <a:ext uri="{FF2B5EF4-FFF2-40B4-BE49-F238E27FC236}">
                <a16:creationId xmlns:a16="http://schemas.microsoft.com/office/drawing/2014/main" id="{6A04E400-D027-634C-B595-2BFDFB5A2CF2}"/>
              </a:ext>
            </a:extLst>
          </p:cNvPr>
          <p:cNvSpPr txBox="1"/>
          <p:nvPr/>
        </p:nvSpPr>
        <p:spPr>
          <a:xfrm>
            <a:off x="3301233" y="4602842"/>
            <a:ext cx="895705" cy="200055"/>
          </a:xfrm>
          <a:prstGeom prst="rect">
            <a:avLst/>
          </a:prstGeom>
          <a:noFill/>
        </p:spPr>
        <p:txBody>
          <a:bodyPr wrap="square" rtlCol="0">
            <a:spAutoFit/>
          </a:bodyPr>
          <a:lstStyle/>
          <a:p>
            <a:r>
              <a:rPr lang="en-US" sz="700" dirty="0">
                <a:solidFill>
                  <a:srgbClr val="0067B7">
                    <a:alpha val="51000"/>
                  </a:srgbClr>
                </a:solidFill>
              </a:rPr>
              <a:t>Processing</a:t>
            </a:r>
          </a:p>
        </p:txBody>
      </p:sp>
      <p:sp>
        <p:nvSpPr>
          <p:cNvPr id="124" name="TextBox 123">
            <a:extLst>
              <a:ext uri="{FF2B5EF4-FFF2-40B4-BE49-F238E27FC236}">
                <a16:creationId xmlns:a16="http://schemas.microsoft.com/office/drawing/2014/main" id="{761A66C1-868E-C54F-BF04-243C3F03B662}"/>
              </a:ext>
            </a:extLst>
          </p:cNvPr>
          <p:cNvSpPr txBox="1"/>
          <p:nvPr/>
        </p:nvSpPr>
        <p:spPr>
          <a:xfrm>
            <a:off x="5733316" y="5621362"/>
            <a:ext cx="785637" cy="276999"/>
          </a:xfrm>
          <a:prstGeom prst="rect">
            <a:avLst/>
          </a:prstGeom>
          <a:noFill/>
        </p:spPr>
        <p:txBody>
          <a:bodyPr wrap="square" rtlCol="0">
            <a:spAutoFit/>
          </a:bodyPr>
          <a:lstStyle/>
          <a:p>
            <a:pPr algn="ctr" defTabSz="457200"/>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cloudera</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grpSp>
        <p:nvGrpSpPr>
          <p:cNvPr id="130" name="Group 129">
            <a:extLst>
              <a:ext uri="{FF2B5EF4-FFF2-40B4-BE49-F238E27FC236}">
                <a16:creationId xmlns:a16="http://schemas.microsoft.com/office/drawing/2014/main" id="{93706972-D52E-5842-8570-F7CD1A6F26E0}"/>
              </a:ext>
            </a:extLst>
          </p:cNvPr>
          <p:cNvGrpSpPr/>
          <p:nvPr/>
        </p:nvGrpSpPr>
        <p:grpSpPr>
          <a:xfrm>
            <a:off x="5661276" y="4234089"/>
            <a:ext cx="384776" cy="433698"/>
            <a:chOff x="9368771" y="2219298"/>
            <a:chExt cx="497363" cy="733044"/>
          </a:xfrm>
        </p:grpSpPr>
        <p:sp>
          <p:nvSpPr>
            <p:cNvPr id="54" name="Google Shape;61;p12">
              <a:extLst>
                <a:ext uri="{FF2B5EF4-FFF2-40B4-BE49-F238E27FC236}">
                  <a16:creationId xmlns:a16="http://schemas.microsoft.com/office/drawing/2014/main" id="{4D9D8644-CB89-1A40-952F-2E18A67AAAE0}"/>
                </a:ext>
              </a:extLst>
            </p:cNvPr>
            <p:cNvSpPr txBox="1">
              <a:spLocks/>
            </p:cNvSpPr>
            <p:nvPr/>
          </p:nvSpPr>
          <p:spPr>
            <a:xfrm>
              <a:off x="9417255" y="2614205"/>
              <a:ext cx="425004" cy="33813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700" b="1" dirty="0">
                  <a:solidFill>
                    <a:srgbClr val="C5277F">
                      <a:alpha val="30000"/>
                    </a:srgbClr>
                  </a:solidFill>
                </a:rPr>
                <a:t>Job</a:t>
              </a:r>
            </a:p>
          </p:txBody>
        </p:sp>
        <p:grpSp>
          <p:nvGrpSpPr>
            <p:cNvPr id="129" name="Group 128">
              <a:extLst>
                <a:ext uri="{FF2B5EF4-FFF2-40B4-BE49-F238E27FC236}">
                  <a16:creationId xmlns:a16="http://schemas.microsoft.com/office/drawing/2014/main" id="{970A60B0-2358-3748-9FE0-A27D9084F34B}"/>
                </a:ext>
              </a:extLst>
            </p:cNvPr>
            <p:cNvGrpSpPr/>
            <p:nvPr/>
          </p:nvGrpSpPr>
          <p:grpSpPr>
            <a:xfrm>
              <a:off x="9368771" y="2219298"/>
              <a:ext cx="497363" cy="456811"/>
              <a:chOff x="9368771" y="2214420"/>
              <a:chExt cx="739104" cy="546364"/>
            </a:xfrm>
          </p:grpSpPr>
          <p:sp>
            <p:nvSpPr>
              <p:cNvPr id="128" name="Rounded Rectangle 127">
                <a:extLst>
                  <a:ext uri="{FF2B5EF4-FFF2-40B4-BE49-F238E27FC236}">
                    <a16:creationId xmlns:a16="http://schemas.microsoft.com/office/drawing/2014/main" id="{D2E62154-B9FE-2549-807B-8D7F87C3C408}"/>
                  </a:ext>
                </a:extLst>
              </p:cNvPr>
              <p:cNvSpPr/>
              <p:nvPr/>
            </p:nvSpPr>
            <p:spPr>
              <a:xfrm>
                <a:off x="9368771" y="2214420"/>
                <a:ext cx="739104" cy="546364"/>
              </a:xfrm>
              <a:prstGeom prst="roundRect">
                <a:avLst/>
              </a:prstGeom>
              <a:solidFill>
                <a:schemeClr val="bg1">
                  <a:alpha val="3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pic>
            <p:nvPicPr>
              <p:cNvPr id="127" name="Picture 126">
                <a:extLst>
                  <a:ext uri="{FF2B5EF4-FFF2-40B4-BE49-F238E27FC236}">
                    <a16:creationId xmlns:a16="http://schemas.microsoft.com/office/drawing/2014/main" id="{44565759-E563-3F44-BFD9-E27116942AF7}"/>
                  </a:ext>
                </a:extLst>
              </p:cNvPr>
              <p:cNvPicPr>
                <a:picLocks noChangeAspect="1"/>
              </p:cNvPicPr>
              <p:nvPr/>
            </p:nvPicPr>
            <p:blipFill>
              <a:blip r:embed="rId2"/>
              <a:stretch>
                <a:fillRect/>
              </a:stretch>
            </p:blipFill>
            <p:spPr>
              <a:xfrm>
                <a:off x="9608467" y="2354305"/>
                <a:ext cx="296288" cy="241749"/>
              </a:xfrm>
              <a:prstGeom prst="rect">
                <a:avLst/>
              </a:prstGeom>
            </p:spPr>
          </p:pic>
          <p:pic>
            <p:nvPicPr>
              <p:cNvPr id="125" name="Picture 124">
                <a:extLst>
                  <a:ext uri="{FF2B5EF4-FFF2-40B4-BE49-F238E27FC236}">
                    <a16:creationId xmlns:a16="http://schemas.microsoft.com/office/drawing/2014/main" id="{231EAC72-DCED-0B4D-ABB3-0E89033D4B5F}"/>
                  </a:ext>
                </a:extLst>
              </p:cNvPr>
              <p:cNvPicPr>
                <a:picLocks noChangeAspect="1"/>
              </p:cNvPicPr>
              <p:nvPr/>
            </p:nvPicPr>
            <p:blipFill>
              <a:blip r:embed="rId3">
                <a:alphaModFix amt="31000"/>
              </a:blip>
              <a:stretch>
                <a:fillRect/>
              </a:stretch>
            </p:blipFill>
            <p:spPr>
              <a:xfrm>
                <a:off x="9417500" y="2263537"/>
                <a:ext cx="631755" cy="495228"/>
              </a:xfrm>
              <a:prstGeom prst="rect">
                <a:avLst/>
              </a:prstGeom>
            </p:spPr>
          </p:pic>
        </p:grpSp>
      </p:grpSp>
      <p:grpSp>
        <p:nvGrpSpPr>
          <p:cNvPr id="135" name="Group 134">
            <a:extLst>
              <a:ext uri="{FF2B5EF4-FFF2-40B4-BE49-F238E27FC236}">
                <a16:creationId xmlns:a16="http://schemas.microsoft.com/office/drawing/2014/main" id="{49C9DFBD-2118-F24B-BD5F-59ACF55202D5}"/>
              </a:ext>
            </a:extLst>
          </p:cNvPr>
          <p:cNvGrpSpPr/>
          <p:nvPr/>
        </p:nvGrpSpPr>
        <p:grpSpPr>
          <a:xfrm>
            <a:off x="3513844" y="2006367"/>
            <a:ext cx="235241" cy="447139"/>
            <a:chOff x="9429404" y="1573685"/>
            <a:chExt cx="235241" cy="447139"/>
          </a:xfrm>
        </p:grpSpPr>
        <p:pic>
          <p:nvPicPr>
            <p:cNvPr id="132" name="Picture 131">
              <a:extLst>
                <a:ext uri="{FF2B5EF4-FFF2-40B4-BE49-F238E27FC236}">
                  <a16:creationId xmlns:a16="http://schemas.microsoft.com/office/drawing/2014/main" id="{B94A2167-EDCE-7342-8DAA-B33E9187A548}"/>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133" name="Picture 132">
              <a:extLst>
                <a:ext uri="{FF2B5EF4-FFF2-40B4-BE49-F238E27FC236}">
                  <a16:creationId xmlns:a16="http://schemas.microsoft.com/office/drawing/2014/main" id="{4C71F079-FFCB-A44C-940E-35EE541C5290}"/>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134" name="Picture 133">
              <a:extLst>
                <a:ext uri="{FF2B5EF4-FFF2-40B4-BE49-F238E27FC236}">
                  <a16:creationId xmlns:a16="http://schemas.microsoft.com/office/drawing/2014/main" id="{C688FC56-F41B-FD46-B761-45E688518B89}"/>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77" name="Group 76">
            <a:extLst>
              <a:ext uri="{FF2B5EF4-FFF2-40B4-BE49-F238E27FC236}">
                <a16:creationId xmlns:a16="http://schemas.microsoft.com/office/drawing/2014/main" id="{C9888C1B-197F-8D4B-A2B0-C860BA2E5B3C}"/>
              </a:ext>
            </a:extLst>
          </p:cNvPr>
          <p:cNvGrpSpPr/>
          <p:nvPr/>
        </p:nvGrpSpPr>
        <p:grpSpPr>
          <a:xfrm>
            <a:off x="3755816" y="2011206"/>
            <a:ext cx="235241" cy="447139"/>
            <a:chOff x="9429404" y="1573685"/>
            <a:chExt cx="235241" cy="447139"/>
          </a:xfrm>
        </p:grpSpPr>
        <p:pic>
          <p:nvPicPr>
            <p:cNvPr id="80" name="Picture 79">
              <a:extLst>
                <a:ext uri="{FF2B5EF4-FFF2-40B4-BE49-F238E27FC236}">
                  <a16:creationId xmlns:a16="http://schemas.microsoft.com/office/drawing/2014/main" id="{12688C8F-A64B-784D-B366-F5EC14ABE2C2}"/>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81" name="Picture 80">
              <a:extLst>
                <a:ext uri="{FF2B5EF4-FFF2-40B4-BE49-F238E27FC236}">
                  <a16:creationId xmlns:a16="http://schemas.microsoft.com/office/drawing/2014/main" id="{22A7EDCC-5C38-5646-9AD9-C63BC39AC731}"/>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83" name="Picture 82">
              <a:extLst>
                <a:ext uri="{FF2B5EF4-FFF2-40B4-BE49-F238E27FC236}">
                  <a16:creationId xmlns:a16="http://schemas.microsoft.com/office/drawing/2014/main" id="{A1864B86-6B6B-CE4A-ACE2-109FD1EB4A15}"/>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86" name="Group 85">
            <a:extLst>
              <a:ext uri="{FF2B5EF4-FFF2-40B4-BE49-F238E27FC236}">
                <a16:creationId xmlns:a16="http://schemas.microsoft.com/office/drawing/2014/main" id="{5A36A4CE-70EC-0341-9B92-7353EA36B9A2}"/>
              </a:ext>
            </a:extLst>
          </p:cNvPr>
          <p:cNvGrpSpPr/>
          <p:nvPr/>
        </p:nvGrpSpPr>
        <p:grpSpPr>
          <a:xfrm>
            <a:off x="3259059" y="2007530"/>
            <a:ext cx="235241" cy="447139"/>
            <a:chOff x="9429404" y="1573685"/>
            <a:chExt cx="235241" cy="447139"/>
          </a:xfrm>
        </p:grpSpPr>
        <p:pic>
          <p:nvPicPr>
            <p:cNvPr id="87" name="Picture 86">
              <a:extLst>
                <a:ext uri="{FF2B5EF4-FFF2-40B4-BE49-F238E27FC236}">
                  <a16:creationId xmlns:a16="http://schemas.microsoft.com/office/drawing/2014/main" id="{FC2090A8-6E47-7F40-93AE-3DB260DEFE23}"/>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121" name="Picture 120">
              <a:extLst>
                <a:ext uri="{FF2B5EF4-FFF2-40B4-BE49-F238E27FC236}">
                  <a16:creationId xmlns:a16="http://schemas.microsoft.com/office/drawing/2014/main" id="{856294FA-1FF7-C041-8F18-DAFB7C148BD4}"/>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126" name="Picture 125">
              <a:extLst>
                <a:ext uri="{FF2B5EF4-FFF2-40B4-BE49-F238E27FC236}">
                  <a16:creationId xmlns:a16="http://schemas.microsoft.com/office/drawing/2014/main" id="{4BA02E85-06F4-3440-9083-528AF1BDC9C4}"/>
                </a:ext>
              </a:extLst>
            </p:cNvPr>
            <p:cNvPicPr>
              <a:picLocks noChangeAspect="1"/>
            </p:cNvPicPr>
            <p:nvPr/>
          </p:nvPicPr>
          <p:blipFill>
            <a:blip r:embed="rId4"/>
            <a:stretch>
              <a:fillRect/>
            </a:stretch>
          </p:blipFill>
          <p:spPr>
            <a:xfrm>
              <a:off x="9447691" y="1883663"/>
              <a:ext cx="216954" cy="137161"/>
            </a:xfrm>
            <a:prstGeom prst="rect">
              <a:avLst/>
            </a:prstGeom>
          </p:spPr>
        </p:pic>
      </p:grpSp>
      <p:cxnSp>
        <p:nvCxnSpPr>
          <p:cNvPr id="146" name="Elbow Connector 145">
            <a:extLst>
              <a:ext uri="{FF2B5EF4-FFF2-40B4-BE49-F238E27FC236}">
                <a16:creationId xmlns:a16="http://schemas.microsoft.com/office/drawing/2014/main" id="{D3E948E4-8F81-394F-AC46-DC9BA8D35F10}"/>
              </a:ext>
            </a:extLst>
          </p:cNvPr>
          <p:cNvCxnSpPr>
            <a:cxnSpLocks/>
            <a:stCxn id="148" idx="3"/>
            <a:endCxn id="121" idx="1"/>
          </p:cNvCxnSpPr>
          <p:nvPr/>
        </p:nvCxnSpPr>
        <p:spPr>
          <a:xfrm>
            <a:off x="2389267" y="1879334"/>
            <a:ext cx="878936" cy="351766"/>
          </a:xfrm>
          <a:prstGeom prst="bentConnector3">
            <a:avLst>
              <a:gd name="adj1" fmla="val 31641"/>
            </a:avLst>
          </a:prstGeom>
          <a:ln w="12700">
            <a:solidFill>
              <a:srgbClr val="C5277F">
                <a:alpha val="42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8" name="Rounded Rectangle 147">
            <a:extLst>
              <a:ext uri="{FF2B5EF4-FFF2-40B4-BE49-F238E27FC236}">
                <a16:creationId xmlns:a16="http://schemas.microsoft.com/office/drawing/2014/main" id="{8E0A8C6A-69B2-CA43-BF0E-247CDCABD5CD}"/>
              </a:ext>
            </a:extLst>
          </p:cNvPr>
          <p:cNvSpPr/>
          <p:nvPr/>
        </p:nvSpPr>
        <p:spPr>
          <a:xfrm>
            <a:off x="1779903" y="1715622"/>
            <a:ext cx="609364" cy="327423"/>
          </a:xfrm>
          <a:prstGeom prst="roundRect">
            <a:avLst/>
          </a:prstGeom>
          <a:solidFill>
            <a:schemeClr val="bg1">
              <a:alpha val="62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r>
              <a:rPr lang="en-US" sz="1100" b="1" dirty="0" err="1">
                <a:solidFill>
                  <a:schemeClr val="bg1">
                    <a:lumMod val="65000"/>
                  </a:schemeClr>
                </a:solidFill>
                <a:latin typeface="Nanum Pen Script" panose="03040600000000000000" pitchFamily="66" charset="-127"/>
                <a:ea typeface="Nanum Pen Script" panose="03040600000000000000" pitchFamily="66" charset="-127"/>
              </a:rPr>
              <a:t>Abinitio</a:t>
            </a:r>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pPr algn="ctr"/>
            <a:endParaRPr lang="en-US" sz="900"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bg1">
                  <a:lumMod val="95000"/>
                </a:schemeClr>
              </a:solidFill>
              <a:latin typeface="Nanum Pen Script" panose="03040600000000000000" pitchFamily="66" charset="-127"/>
              <a:ea typeface="Nanum Pen Script" panose="03040600000000000000" pitchFamily="66" charset="-127"/>
            </a:endParaRPr>
          </a:p>
        </p:txBody>
      </p:sp>
      <p:sp>
        <p:nvSpPr>
          <p:cNvPr id="150" name="Google Shape;61;p12">
            <a:extLst>
              <a:ext uri="{FF2B5EF4-FFF2-40B4-BE49-F238E27FC236}">
                <a16:creationId xmlns:a16="http://schemas.microsoft.com/office/drawing/2014/main" id="{E0789A75-CD6E-1443-95FD-7CAA098EFD90}"/>
              </a:ext>
            </a:extLst>
          </p:cNvPr>
          <p:cNvSpPr txBox="1">
            <a:spLocks/>
          </p:cNvSpPr>
          <p:nvPr/>
        </p:nvSpPr>
        <p:spPr>
          <a:xfrm>
            <a:off x="4567755" y="1709281"/>
            <a:ext cx="902208" cy="30735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Curated</a:t>
            </a:r>
          </a:p>
        </p:txBody>
      </p:sp>
      <p:cxnSp>
        <p:nvCxnSpPr>
          <p:cNvPr id="152" name="Straight Connector 151">
            <a:extLst>
              <a:ext uri="{FF2B5EF4-FFF2-40B4-BE49-F238E27FC236}">
                <a16:creationId xmlns:a16="http://schemas.microsoft.com/office/drawing/2014/main" id="{EF56F5A0-46C7-CE4C-A9D7-BFF16543524D}"/>
              </a:ext>
            </a:extLst>
          </p:cNvPr>
          <p:cNvCxnSpPr>
            <a:cxnSpLocks/>
            <a:stCxn id="19" idx="0"/>
            <a:endCxn id="156" idx="1"/>
          </p:cNvCxnSpPr>
          <p:nvPr/>
        </p:nvCxnSpPr>
        <p:spPr>
          <a:xfrm>
            <a:off x="3614041" y="1688156"/>
            <a:ext cx="4924528" cy="1202537"/>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F1864189-ED6A-254E-B986-5D1801C8840F}"/>
              </a:ext>
            </a:extLst>
          </p:cNvPr>
          <p:cNvSpPr txBox="1"/>
          <p:nvPr/>
        </p:nvSpPr>
        <p:spPr>
          <a:xfrm>
            <a:off x="8538569" y="2676703"/>
            <a:ext cx="1241201"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Functional division for the data life cycle</a:t>
            </a:r>
          </a:p>
        </p:txBody>
      </p:sp>
      <p:cxnSp>
        <p:nvCxnSpPr>
          <p:cNvPr id="157" name="Straight Connector 156">
            <a:extLst>
              <a:ext uri="{FF2B5EF4-FFF2-40B4-BE49-F238E27FC236}">
                <a16:creationId xmlns:a16="http://schemas.microsoft.com/office/drawing/2014/main" id="{3CDC6D45-24BE-5E49-9607-0B48174920DF}"/>
              </a:ext>
            </a:extLst>
          </p:cNvPr>
          <p:cNvCxnSpPr>
            <a:cxnSpLocks/>
            <a:stCxn id="79" idx="0"/>
            <a:endCxn id="156" idx="1"/>
          </p:cNvCxnSpPr>
          <p:nvPr/>
        </p:nvCxnSpPr>
        <p:spPr>
          <a:xfrm>
            <a:off x="5011944" y="1688156"/>
            <a:ext cx="3526625" cy="1202537"/>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F1F5426-356C-9244-BCCB-3DA43C0ECDDE}"/>
              </a:ext>
            </a:extLst>
          </p:cNvPr>
          <p:cNvCxnSpPr>
            <a:cxnSpLocks/>
            <a:stCxn id="85" idx="0"/>
            <a:endCxn id="156" idx="1"/>
          </p:cNvCxnSpPr>
          <p:nvPr/>
        </p:nvCxnSpPr>
        <p:spPr>
          <a:xfrm>
            <a:off x="6279920" y="1688157"/>
            <a:ext cx="2258649" cy="1202536"/>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C2BF7D2-3D0F-C842-B222-E6F3414112B1}"/>
              </a:ext>
            </a:extLst>
          </p:cNvPr>
          <p:cNvCxnSpPr>
            <a:cxnSpLocks/>
            <a:endCxn id="160" idx="1"/>
          </p:cNvCxnSpPr>
          <p:nvPr/>
        </p:nvCxnSpPr>
        <p:spPr>
          <a:xfrm>
            <a:off x="6825601" y="4163558"/>
            <a:ext cx="1757908" cy="36006"/>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48BDBC75-934F-6D43-9138-336FCCBD62F7}"/>
              </a:ext>
            </a:extLst>
          </p:cNvPr>
          <p:cNvSpPr txBox="1"/>
          <p:nvPr/>
        </p:nvSpPr>
        <p:spPr>
          <a:xfrm>
            <a:off x="8583509" y="3985574"/>
            <a:ext cx="1241201"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Components of the batch layer</a:t>
            </a:r>
          </a:p>
        </p:txBody>
      </p:sp>
      <p:sp>
        <p:nvSpPr>
          <p:cNvPr id="180" name="TextBox 179">
            <a:extLst>
              <a:ext uri="{FF2B5EF4-FFF2-40B4-BE49-F238E27FC236}">
                <a16:creationId xmlns:a16="http://schemas.microsoft.com/office/drawing/2014/main" id="{7958B64A-CF2B-4442-BFDB-93888BC4FA7C}"/>
              </a:ext>
            </a:extLst>
          </p:cNvPr>
          <p:cNvSpPr txBox="1"/>
          <p:nvPr/>
        </p:nvSpPr>
        <p:spPr>
          <a:xfrm>
            <a:off x="4322852" y="1258206"/>
            <a:ext cx="2086415"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 Layer</a:t>
            </a:r>
          </a:p>
        </p:txBody>
      </p:sp>
      <p:sp>
        <p:nvSpPr>
          <p:cNvPr id="181" name="TextBox 180">
            <a:extLst>
              <a:ext uri="{FF2B5EF4-FFF2-40B4-BE49-F238E27FC236}">
                <a16:creationId xmlns:a16="http://schemas.microsoft.com/office/drawing/2014/main" id="{5F0A288D-B98D-F04A-80C4-21A439D9DA49}"/>
              </a:ext>
            </a:extLst>
          </p:cNvPr>
          <p:cNvSpPr txBox="1"/>
          <p:nvPr/>
        </p:nvSpPr>
        <p:spPr>
          <a:xfrm>
            <a:off x="8536131" y="1631340"/>
            <a:ext cx="1241201" cy="55109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Layers of Architecture of a Data Lake</a:t>
            </a:r>
          </a:p>
        </p:txBody>
      </p:sp>
      <p:cxnSp>
        <p:nvCxnSpPr>
          <p:cNvPr id="182" name="Straight Connector 181">
            <a:extLst>
              <a:ext uri="{FF2B5EF4-FFF2-40B4-BE49-F238E27FC236}">
                <a16:creationId xmlns:a16="http://schemas.microsoft.com/office/drawing/2014/main" id="{EB739F67-9164-1A4C-AE43-60DEB93CB0EA}"/>
              </a:ext>
            </a:extLst>
          </p:cNvPr>
          <p:cNvCxnSpPr>
            <a:cxnSpLocks/>
            <a:stCxn id="92" idx="0"/>
            <a:endCxn id="181" idx="1"/>
          </p:cNvCxnSpPr>
          <p:nvPr/>
        </p:nvCxnSpPr>
        <p:spPr>
          <a:xfrm>
            <a:off x="3595363" y="1258206"/>
            <a:ext cx="4940768" cy="648679"/>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B4635BF-7494-D740-8340-1035C9667436}"/>
              </a:ext>
            </a:extLst>
          </p:cNvPr>
          <p:cNvCxnSpPr>
            <a:cxnSpLocks/>
            <a:stCxn id="180" idx="0"/>
            <a:endCxn id="181" idx="1"/>
          </p:cNvCxnSpPr>
          <p:nvPr/>
        </p:nvCxnSpPr>
        <p:spPr>
          <a:xfrm>
            <a:off x="5366060" y="1258206"/>
            <a:ext cx="3170071" cy="648679"/>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63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a:t>
            </a:r>
            <a:endParaRPr lang="es-ES_tradnl" sz="1800" b="1" dirty="0">
              <a:solidFill>
                <a:srgbClr val="73C4EF"/>
              </a:solidFill>
            </a:endParaRPr>
          </a:p>
        </p:txBody>
      </p:sp>
      <p:sp>
        <p:nvSpPr>
          <p:cNvPr id="4" name="Rectangle 5">
            <a:extLst>
              <a:ext uri="{FF2B5EF4-FFF2-40B4-BE49-F238E27FC236}">
                <a16:creationId xmlns:a16="http://schemas.microsoft.com/office/drawing/2014/main" id="{3355A4A6-7EC1-2A4B-96F1-BEEB1B846054}"/>
              </a:ext>
            </a:extLst>
          </p:cNvPr>
          <p:cNvSpPr>
            <a:spLocks noChangeArrowheads="1"/>
          </p:cNvSpPr>
          <p:nvPr/>
        </p:nvSpPr>
        <p:spPr bwMode="auto">
          <a:xfrm>
            <a:off x="336550" y="1095502"/>
            <a:ext cx="11312906" cy="107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Objective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Define core components, pieces of code for the Data Lake Notification and Alerts project architecture</a:t>
            </a:r>
            <a:endParaRPr lang="es-ES_tradnl" sz="1200" dirty="0">
              <a:solidFill>
                <a:srgbClr val="0079D1"/>
              </a:solidFill>
              <a:latin typeface="Comic Sans MS" panose="030F0902030302020204" pitchFamily="66" charset="0"/>
            </a:endParaRPr>
          </a:p>
        </p:txBody>
      </p:sp>
      <p:sp>
        <p:nvSpPr>
          <p:cNvPr id="5" name="Rectangle 5">
            <a:extLst>
              <a:ext uri="{FF2B5EF4-FFF2-40B4-BE49-F238E27FC236}">
                <a16:creationId xmlns:a16="http://schemas.microsoft.com/office/drawing/2014/main" id="{61DEE32E-173B-864C-9632-1CC8BCE2452A}"/>
              </a:ext>
            </a:extLst>
          </p:cNvPr>
          <p:cNvSpPr>
            <a:spLocks noChangeArrowheads="1"/>
          </p:cNvSpPr>
          <p:nvPr/>
        </p:nvSpPr>
        <p:spPr bwMode="auto">
          <a:xfrm>
            <a:off x="336550" y="2092198"/>
            <a:ext cx="11312906" cy="119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Scope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Represent graphics of the components, internal structure and integrations, incorporating the use of good design and development practices in the different phases of the software engineering process.</a:t>
            </a: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3406906"/>
            <a:ext cx="11312906" cy="24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Due to the reengineering of the Architecture of the Alerts and Notifications area, the following functionalities for the Data Lake are identified:</a:t>
            </a:r>
          </a:p>
          <a:p>
            <a:pPr lvl="1" algn="just" eaLnBrk="1" hangingPunct="1">
              <a:spcBef>
                <a:spcPct val="20000"/>
              </a:spcBef>
              <a:buClr>
                <a:srgbClr val="C5277F"/>
              </a:buClr>
              <a:buSzPct val="65000"/>
              <a:buFont typeface="Wingdings" panose="05000000000000000000" pitchFamily="2" charset="2"/>
              <a:buChar char="n"/>
              <a:defRPr/>
            </a:pPr>
            <a:endParaRPr lang="en-US" sz="1200" dirty="0">
              <a:solidFill>
                <a:srgbClr val="0079D1"/>
              </a:solidFill>
              <a:latin typeface="Comic Sans MS" panose="030F0902030302020204" pitchFamily="66" charset="0"/>
            </a:endParaRPr>
          </a:p>
          <a:p>
            <a:pPr lvl="2"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Validate the structure of the Event</a:t>
            </a:r>
          </a:p>
          <a:p>
            <a:pPr lvl="2"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Move Row Zone data to Cured</a:t>
            </a:r>
          </a:p>
          <a:p>
            <a:pPr lvl="2"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Process the data according to certain Alerts and Notifications business rules, make a view available for the visualization tool</a:t>
            </a:r>
          </a:p>
          <a:p>
            <a:pPr lvl="2" algn="just" eaLnBrk="1" hangingPunct="1">
              <a:spcBef>
                <a:spcPct val="20000"/>
              </a:spcBef>
              <a:buClr>
                <a:srgbClr val="C5277F"/>
              </a:buClr>
              <a:buSzPct val="65000"/>
              <a:buFont typeface="Wingdings" panose="05000000000000000000" pitchFamily="2" charset="2"/>
              <a:buChar char="n"/>
              <a:defRPr/>
            </a:pPr>
            <a:r>
              <a:rPr lang="en-US" sz="1200" dirty="0">
                <a:solidFill>
                  <a:srgbClr val="0079D1"/>
                </a:solidFill>
                <a:latin typeface="Comic Sans MS" panose="030F0902030302020204" pitchFamily="66" charset="0"/>
              </a:rPr>
              <a:t>Completeness and data quality</a:t>
            </a:r>
            <a:endParaRPr lang="en-US" sz="900" dirty="0">
              <a:solidFill>
                <a:srgbClr val="0079D1"/>
              </a:solidFill>
            </a:endParaRPr>
          </a:p>
        </p:txBody>
      </p:sp>
    </p:spTree>
    <p:extLst>
      <p:ext uri="{BB962C8B-B14F-4D97-AF65-F5344CB8AC3E}">
        <p14:creationId xmlns:p14="http://schemas.microsoft.com/office/powerpoint/2010/main" val="381883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90 Grupo">
            <a:extLst>
              <a:ext uri="{FF2B5EF4-FFF2-40B4-BE49-F238E27FC236}">
                <a16:creationId xmlns:a16="http://schemas.microsoft.com/office/drawing/2014/main" id="{69890844-C937-BE4E-B4BB-872048D0D27F}"/>
              </a:ext>
            </a:extLst>
          </p:cNvPr>
          <p:cNvGrpSpPr>
            <a:grpSpLocks/>
          </p:cNvGrpSpPr>
          <p:nvPr/>
        </p:nvGrpSpPr>
        <p:grpSpPr bwMode="auto">
          <a:xfrm>
            <a:off x="9075237" y="186442"/>
            <a:ext cx="2891570" cy="1086215"/>
            <a:chOff x="6746875" y="1552574"/>
            <a:chExt cx="2891570" cy="1086215"/>
          </a:xfrm>
        </p:grpSpPr>
        <p:sp>
          <p:nvSpPr>
            <p:cNvPr id="228" name="Text Box 114">
              <a:extLst>
                <a:ext uri="{FF2B5EF4-FFF2-40B4-BE49-F238E27FC236}">
                  <a16:creationId xmlns:a16="http://schemas.microsoft.com/office/drawing/2014/main" id="{151643B4-6D6B-7742-B778-3238DEFA195C}"/>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48" name="Text Box 115">
              <a:extLst>
                <a:ext uri="{FF2B5EF4-FFF2-40B4-BE49-F238E27FC236}">
                  <a16:creationId xmlns:a16="http://schemas.microsoft.com/office/drawing/2014/main" id="{FFAE90FC-ED9D-AD40-8F9A-F1510FD5D520}"/>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49" name="Text Box 117">
              <a:extLst>
                <a:ext uri="{FF2B5EF4-FFF2-40B4-BE49-F238E27FC236}">
                  <a16:creationId xmlns:a16="http://schemas.microsoft.com/office/drawing/2014/main" id="{80E69192-E6C1-1B46-ACB8-353E8322B63F}"/>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50" name="Text Box 118">
              <a:extLst>
                <a:ext uri="{FF2B5EF4-FFF2-40B4-BE49-F238E27FC236}">
                  <a16:creationId xmlns:a16="http://schemas.microsoft.com/office/drawing/2014/main" id="{507220B2-9BD5-9747-86C6-6F8D9841F912}"/>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a:t>
              </a:r>
            </a:p>
          </p:txBody>
        </p:sp>
        <p:sp>
          <p:nvSpPr>
            <p:cNvPr id="251" name="Rectangle 119">
              <a:extLst>
                <a:ext uri="{FF2B5EF4-FFF2-40B4-BE49-F238E27FC236}">
                  <a16:creationId xmlns:a16="http://schemas.microsoft.com/office/drawing/2014/main" id="{0F8E6A8C-1A29-E648-B46D-FD965ADD4933}"/>
                </a:ext>
              </a:extLst>
            </p:cNvPr>
            <p:cNvSpPr>
              <a:spLocks noChangeArrowheads="1"/>
            </p:cNvSpPr>
            <p:nvPr/>
          </p:nvSpPr>
          <p:spPr bwMode="auto">
            <a:xfrm>
              <a:off x="6746875" y="1552574"/>
              <a:ext cx="2891570" cy="10862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52" name="Text Box 115">
              <a:extLst>
                <a:ext uri="{FF2B5EF4-FFF2-40B4-BE49-F238E27FC236}">
                  <a16:creationId xmlns:a16="http://schemas.microsoft.com/office/drawing/2014/main" id="{1E47E570-D12C-B742-A9F3-B84FECE2A5A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53" name="Text Box 117">
              <a:extLst>
                <a:ext uri="{FF2B5EF4-FFF2-40B4-BE49-F238E27FC236}">
                  <a16:creationId xmlns:a16="http://schemas.microsoft.com/office/drawing/2014/main" id="{D3610876-FEA8-494A-866F-DC7D0D10B5C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254" name="Rectangle 3">
            <a:extLst>
              <a:ext uri="{FF2B5EF4-FFF2-40B4-BE49-F238E27FC236}">
                <a16:creationId xmlns:a16="http://schemas.microsoft.com/office/drawing/2014/main" id="{24B4F609-7485-2A41-892D-27345D283EAA}"/>
              </a:ext>
            </a:extLst>
          </p:cNvPr>
          <p:cNvSpPr txBox="1"/>
          <p:nvPr/>
        </p:nvSpPr>
        <p:spPr>
          <a:xfrm>
            <a:off x="404806" y="178836"/>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5" y="578941"/>
            <a:ext cx="8402675"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Data Lake - Alerts and Notifications – Global Architecture (Tactical solution)	</a:t>
            </a:r>
          </a:p>
        </p:txBody>
      </p:sp>
      <p:sp>
        <p:nvSpPr>
          <p:cNvPr id="201" name="Rectangle 200">
            <a:extLst>
              <a:ext uri="{FF2B5EF4-FFF2-40B4-BE49-F238E27FC236}">
                <a16:creationId xmlns:a16="http://schemas.microsoft.com/office/drawing/2014/main" id="{91681810-BD99-0D49-B3CB-93CF009342D7}"/>
              </a:ext>
            </a:extLst>
          </p:cNvPr>
          <p:cNvSpPr/>
          <p:nvPr/>
        </p:nvSpPr>
        <p:spPr>
          <a:xfrm>
            <a:off x="2621364" y="1006457"/>
            <a:ext cx="4741132" cy="5400980"/>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BE031BAC-491A-E64C-905F-6E1BCD560DE4}"/>
              </a:ext>
            </a:extLst>
          </p:cNvPr>
          <p:cNvSpPr/>
          <p:nvPr/>
        </p:nvSpPr>
        <p:spPr>
          <a:xfrm>
            <a:off x="4415252" y="1241963"/>
            <a:ext cx="2689685" cy="494350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ectangle 267">
            <a:extLst>
              <a:ext uri="{FF2B5EF4-FFF2-40B4-BE49-F238E27FC236}">
                <a16:creationId xmlns:a16="http://schemas.microsoft.com/office/drawing/2014/main" id="{DAFE8592-4EC1-394F-BD69-37C4FA5C1013}"/>
              </a:ext>
            </a:extLst>
          </p:cNvPr>
          <p:cNvSpPr/>
          <p:nvPr/>
        </p:nvSpPr>
        <p:spPr>
          <a:xfrm>
            <a:off x="2866978" y="1241963"/>
            <a:ext cx="1407303" cy="4943505"/>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Group 268">
            <a:extLst>
              <a:ext uri="{FF2B5EF4-FFF2-40B4-BE49-F238E27FC236}">
                <a16:creationId xmlns:a16="http://schemas.microsoft.com/office/drawing/2014/main" id="{2A45C4AA-A085-E645-B683-C7B0308E4692}"/>
              </a:ext>
            </a:extLst>
          </p:cNvPr>
          <p:cNvGrpSpPr/>
          <p:nvPr/>
        </p:nvGrpSpPr>
        <p:grpSpPr>
          <a:xfrm>
            <a:off x="3162668" y="1911647"/>
            <a:ext cx="902477" cy="4186145"/>
            <a:chOff x="3677360" y="2324544"/>
            <a:chExt cx="467041" cy="664178"/>
          </a:xfrm>
        </p:grpSpPr>
        <p:sp>
          <p:nvSpPr>
            <p:cNvPr id="270" name="Rectangle 269">
              <a:extLst>
                <a:ext uri="{FF2B5EF4-FFF2-40B4-BE49-F238E27FC236}">
                  <a16:creationId xmlns:a16="http://schemas.microsoft.com/office/drawing/2014/main" id="{2FE65482-74CC-A147-8E05-72780CAA5532}"/>
                </a:ext>
              </a:extLst>
            </p:cNvPr>
            <p:cNvSpPr/>
            <p:nvPr/>
          </p:nvSpPr>
          <p:spPr>
            <a:xfrm>
              <a:off x="3677499" y="2324964"/>
              <a:ext cx="466902" cy="663758"/>
            </a:xfrm>
            <a:prstGeom prst="rect">
              <a:avLst/>
            </a:prstGeom>
            <a:solidFill>
              <a:schemeClr val="bg1">
                <a:alpha val="11000"/>
              </a:schemeClr>
            </a:solidFill>
            <a:ln w="9525">
              <a:solidFill>
                <a:schemeClr val="bg1">
                  <a:lumMod val="65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271" name="Google Shape;61;p12">
              <a:extLst>
                <a:ext uri="{FF2B5EF4-FFF2-40B4-BE49-F238E27FC236}">
                  <a16:creationId xmlns:a16="http://schemas.microsoft.com/office/drawing/2014/main" id="{23800825-8B3B-FD45-AD79-18487D39C7A9}"/>
                </a:ext>
              </a:extLst>
            </p:cNvPr>
            <p:cNvSpPr txBox="1">
              <a:spLocks/>
            </p:cNvSpPr>
            <p:nvPr/>
          </p:nvSpPr>
          <p:spPr>
            <a:xfrm>
              <a:off x="3677360" y="2324544"/>
              <a:ext cx="466902" cy="48765"/>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Raw</a:t>
              </a:r>
            </a:p>
          </p:txBody>
        </p:sp>
      </p:grpSp>
      <p:sp>
        <p:nvSpPr>
          <p:cNvPr id="272" name="Rectangle 271">
            <a:extLst>
              <a:ext uri="{FF2B5EF4-FFF2-40B4-BE49-F238E27FC236}">
                <a16:creationId xmlns:a16="http://schemas.microsoft.com/office/drawing/2014/main" id="{6934BB41-556D-FC4C-9FDA-110BD02A1B83}"/>
              </a:ext>
            </a:extLst>
          </p:cNvPr>
          <p:cNvSpPr/>
          <p:nvPr/>
        </p:nvSpPr>
        <p:spPr>
          <a:xfrm>
            <a:off x="4540109" y="1914294"/>
            <a:ext cx="1014533" cy="4183498"/>
          </a:xfrm>
          <a:prstGeom prst="rect">
            <a:avLst/>
          </a:prstGeom>
          <a:solidFill>
            <a:schemeClr val="bg1">
              <a:alpha val="11000"/>
            </a:schemeClr>
          </a:solidFill>
          <a:ln w="9525">
            <a:solidFill>
              <a:schemeClr val="bg1">
                <a:lumMod val="50000"/>
                <a:alpha val="3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nvGrpSpPr>
          <p:cNvPr id="273" name="Group 272">
            <a:extLst>
              <a:ext uri="{FF2B5EF4-FFF2-40B4-BE49-F238E27FC236}">
                <a16:creationId xmlns:a16="http://schemas.microsoft.com/office/drawing/2014/main" id="{A6355A66-5594-9B4A-9BED-946EF96030F3}"/>
              </a:ext>
            </a:extLst>
          </p:cNvPr>
          <p:cNvGrpSpPr/>
          <p:nvPr/>
        </p:nvGrpSpPr>
        <p:grpSpPr>
          <a:xfrm>
            <a:off x="5828548" y="1914295"/>
            <a:ext cx="902477" cy="4183498"/>
            <a:chOff x="3677360" y="2324964"/>
            <a:chExt cx="467041" cy="663758"/>
          </a:xfrm>
        </p:grpSpPr>
        <p:sp>
          <p:nvSpPr>
            <p:cNvPr id="274" name="Rectangle 273">
              <a:extLst>
                <a:ext uri="{FF2B5EF4-FFF2-40B4-BE49-F238E27FC236}">
                  <a16:creationId xmlns:a16="http://schemas.microsoft.com/office/drawing/2014/main" id="{5B7A3815-1A4A-7648-A382-2E07A1E1FF52}"/>
                </a:ext>
              </a:extLst>
            </p:cNvPr>
            <p:cNvSpPr/>
            <p:nvPr/>
          </p:nvSpPr>
          <p:spPr>
            <a:xfrm>
              <a:off x="3677499" y="2324964"/>
              <a:ext cx="466902" cy="663758"/>
            </a:xfrm>
            <a:prstGeom prst="rect">
              <a:avLst/>
            </a:prstGeom>
            <a:solidFill>
              <a:schemeClr val="bg1"/>
            </a:solidFill>
            <a:ln w="9525">
              <a:solidFill>
                <a:schemeClr val="bg1">
                  <a:lumMod val="65000"/>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275" name="Google Shape;61;p12">
              <a:extLst>
                <a:ext uri="{FF2B5EF4-FFF2-40B4-BE49-F238E27FC236}">
                  <a16:creationId xmlns:a16="http://schemas.microsoft.com/office/drawing/2014/main" id="{6DCEFDE9-5C5A-D744-8AD5-98DA2A9F7CCB}"/>
                </a:ext>
              </a:extLst>
            </p:cNvPr>
            <p:cNvSpPr txBox="1">
              <a:spLocks/>
            </p:cNvSpPr>
            <p:nvPr/>
          </p:nvSpPr>
          <p:spPr>
            <a:xfrm>
              <a:off x="3677360" y="2327958"/>
              <a:ext cx="466902" cy="5204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65000"/>
                      <a:alpha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Augmented</a:t>
              </a:r>
            </a:p>
          </p:txBody>
        </p:sp>
      </p:grpSp>
      <p:sp>
        <p:nvSpPr>
          <p:cNvPr id="276" name="Rectangle 275">
            <a:extLst>
              <a:ext uri="{FF2B5EF4-FFF2-40B4-BE49-F238E27FC236}">
                <a16:creationId xmlns:a16="http://schemas.microsoft.com/office/drawing/2014/main" id="{C8D30656-E7F8-B244-8E7D-869102605F61}"/>
              </a:ext>
            </a:extLst>
          </p:cNvPr>
          <p:cNvSpPr/>
          <p:nvPr/>
        </p:nvSpPr>
        <p:spPr>
          <a:xfrm>
            <a:off x="1467741" y="1022246"/>
            <a:ext cx="854622" cy="5384067"/>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Google Shape;61;p12">
            <a:extLst>
              <a:ext uri="{FF2B5EF4-FFF2-40B4-BE49-F238E27FC236}">
                <a16:creationId xmlns:a16="http://schemas.microsoft.com/office/drawing/2014/main" id="{8379E535-3A13-824B-A6ED-1E6C330511B3}"/>
              </a:ext>
            </a:extLst>
          </p:cNvPr>
          <p:cNvSpPr txBox="1">
            <a:spLocks/>
          </p:cNvSpPr>
          <p:nvPr/>
        </p:nvSpPr>
        <p:spPr>
          <a:xfrm>
            <a:off x="1479560" y="1037697"/>
            <a:ext cx="834735" cy="46166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200" dirty="0">
                <a:solidFill>
                  <a:srgbClr val="C5277F"/>
                </a:solidFill>
              </a:rPr>
              <a:t>Data Sources </a:t>
            </a:r>
          </a:p>
        </p:txBody>
      </p:sp>
      <p:sp>
        <p:nvSpPr>
          <p:cNvPr id="283" name="TextBox 282">
            <a:extLst>
              <a:ext uri="{FF2B5EF4-FFF2-40B4-BE49-F238E27FC236}">
                <a16:creationId xmlns:a16="http://schemas.microsoft.com/office/drawing/2014/main" id="{3025DB8D-A82D-FB44-AFEE-855866D8580F}"/>
              </a:ext>
            </a:extLst>
          </p:cNvPr>
          <p:cNvSpPr txBox="1"/>
          <p:nvPr/>
        </p:nvSpPr>
        <p:spPr>
          <a:xfrm>
            <a:off x="2866978" y="1258208"/>
            <a:ext cx="1389465" cy="461665"/>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Acquisition &amp; Ingest layer</a:t>
            </a:r>
          </a:p>
        </p:txBody>
      </p:sp>
      <p:sp>
        <p:nvSpPr>
          <p:cNvPr id="284" name="TextBox 283">
            <a:extLst>
              <a:ext uri="{FF2B5EF4-FFF2-40B4-BE49-F238E27FC236}">
                <a16:creationId xmlns:a16="http://schemas.microsoft.com/office/drawing/2014/main" id="{48A3F0F3-6F95-1A4F-8863-99D4253F94B1}"/>
              </a:ext>
            </a:extLst>
          </p:cNvPr>
          <p:cNvSpPr txBox="1"/>
          <p:nvPr/>
        </p:nvSpPr>
        <p:spPr>
          <a:xfrm>
            <a:off x="4155910" y="2742331"/>
            <a:ext cx="1309187"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Batch Layer</a:t>
            </a:r>
          </a:p>
        </p:txBody>
      </p:sp>
      <p:sp>
        <p:nvSpPr>
          <p:cNvPr id="285" name="Rounded Rectangle 284">
            <a:extLst>
              <a:ext uri="{FF2B5EF4-FFF2-40B4-BE49-F238E27FC236}">
                <a16:creationId xmlns:a16="http://schemas.microsoft.com/office/drawing/2014/main" id="{8D41B407-834B-BA43-A7C2-563176381E22}"/>
              </a:ext>
            </a:extLst>
          </p:cNvPr>
          <p:cNvSpPr/>
          <p:nvPr/>
        </p:nvSpPr>
        <p:spPr>
          <a:xfrm>
            <a:off x="3065577" y="2795187"/>
            <a:ext cx="3760024" cy="3274092"/>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1200" dirty="0">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800" dirty="0">
                <a:solidFill>
                  <a:schemeClr val="tx1"/>
                </a:solidFill>
                <a:latin typeface="Nanum Pen Script" panose="03040600000000000000" pitchFamily="66" charset="-127"/>
                <a:ea typeface="Nanum Pen Script" panose="03040600000000000000" pitchFamily="66" charset="-127"/>
              </a:rPr>
              <a:t>     </a:t>
            </a: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6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bg1">
                  <a:lumMod val="50000"/>
                </a:schemeClr>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endParaRPr lang="en-US" sz="800" dirty="0">
              <a:solidFill>
                <a:schemeClr val="tx1"/>
              </a:solidFill>
              <a:latin typeface="Nanum Pen Script" panose="03040600000000000000" pitchFamily="66" charset="-127"/>
              <a:ea typeface="Nanum Pen Script" panose="03040600000000000000" pitchFamily="66" charset="-127"/>
            </a:endParaRPr>
          </a:p>
          <a:p>
            <a:r>
              <a:rPr lang="en-US" sz="1200" dirty="0">
                <a:solidFill>
                  <a:schemeClr val="tx1"/>
                </a:solidFill>
                <a:latin typeface="Nanum Pen Script" panose="03040600000000000000" pitchFamily="66" charset="-127"/>
                <a:ea typeface="Nanum Pen Script" panose="03040600000000000000" pitchFamily="66" charset="-127"/>
              </a:rPr>
              <a:t> </a:t>
            </a:r>
          </a:p>
          <a:p>
            <a:r>
              <a:rPr lang="en-US" sz="1200" dirty="0">
                <a:solidFill>
                  <a:schemeClr val="tx1"/>
                </a:solidFill>
                <a:latin typeface="Nanum Pen Script" panose="03040600000000000000" pitchFamily="66" charset="-127"/>
                <a:ea typeface="Nanum Pen Script" panose="03040600000000000000" pitchFamily="66" charset="-127"/>
              </a:rPr>
              <a:t>   </a:t>
            </a:r>
          </a:p>
        </p:txBody>
      </p:sp>
      <p:sp>
        <p:nvSpPr>
          <p:cNvPr id="286" name="Rounded Rectangle 285">
            <a:extLst>
              <a:ext uri="{FF2B5EF4-FFF2-40B4-BE49-F238E27FC236}">
                <a16:creationId xmlns:a16="http://schemas.microsoft.com/office/drawing/2014/main" id="{3FBA93C8-717B-4741-B115-CC3C9CEF9D1F}"/>
              </a:ext>
            </a:extLst>
          </p:cNvPr>
          <p:cNvSpPr/>
          <p:nvPr/>
        </p:nvSpPr>
        <p:spPr>
          <a:xfrm>
            <a:off x="3065577" y="2979853"/>
            <a:ext cx="3760024" cy="2937613"/>
          </a:xfrm>
          <a:prstGeom prst="roundRect">
            <a:avLst/>
          </a:prstGeom>
          <a:no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900"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r>
              <a:rPr lang="en-US" sz="825" dirty="0">
                <a:solidFill>
                  <a:schemeClr val="tx1"/>
                </a:solidFill>
              </a:rPr>
              <a:t>     </a:t>
            </a:r>
            <a:endParaRPr lang="en-US" sz="825" b="1" dirty="0">
              <a:solidFill>
                <a:schemeClr val="bg1">
                  <a:lumMod val="50000"/>
                </a:schemeClr>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825" dirty="0">
              <a:solidFill>
                <a:schemeClr val="tx1"/>
              </a:solidFill>
            </a:endParaRPr>
          </a:p>
          <a:p>
            <a:endParaRPr lang="en-US" sz="900" dirty="0">
              <a:solidFill>
                <a:schemeClr val="tx1"/>
              </a:solidFill>
            </a:endParaRPr>
          </a:p>
          <a:p>
            <a:r>
              <a:rPr lang="en-US" sz="1350" dirty="0">
                <a:solidFill>
                  <a:schemeClr val="tx1"/>
                </a:solidFill>
              </a:rPr>
              <a:t> </a:t>
            </a:r>
          </a:p>
          <a:p>
            <a:r>
              <a:rPr lang="en-US" sz="1350" dirty="0">
                <a:solidFill>
                  <a:schemeClr val="tx1"/>
                </a:solidFill>
              </a:rPr>
              <a:t>   </a:t>
            </a:r>
          </a:p>
        </p:txBody>
      </p:sp>
      <p:sp>
        <p:nvSpPr>
          <p:cNvPr id="287" name="Rounded Rectangle 286">
            <a:extLst>
              <a:ext uri="{FF2B5EF4-FFF2-40B4-BE49-F238E27FC236}">
                <a16:creationId xmlns:a16="http://schemas.microsoft.com/office/drawing/2014/main" id="{5459CB8F-E6E7-8440-A1C9-D4C56A900893}"/>
              </a:ext>
            </a:extLst>
          </p:cNvPr>
          <p:cNvSpPr/>
          <p:nvPr/>
        </p:nvSpPr>
        <p:spPr>
          <a:xfrm>
            <a:off x="3294730" y="3116831"/>
            <a:ext cx="1613627"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288" name="TextBox 287">
            <a:extLst>
              <a:ext uri="{FF2B5EF4-FFF2-40B4-BE49-F238E27FC236}">
                <a16:creationId xmlns:a16="http://schemas.microsoft.com/office/drawing/2014/main" id="{49B8089F-01AB-7841-8EE6-B699541F5EEA}"/>
              </a:ext>
            </a:extLst>
          </p:cNvPr>
          <p:cNvSpPr txBox="1"/>
          <p:nvPr/>
        </p:nvSpPr>
        <p:spPr>
          <a:xfrm>
            <a:off x="5754428" y="2769417"/>
            <a:ext cx="733054" cy="200055"/>
          </a:xfrm>
          <a:prstGeom prst="rect">
            <a:avLst/>
          </a:prstGeom>
          <a:noFill/>
        </p:spPr>
        <p:txBody>
          <a:bodyPr wrap="square" rtlCol="0">
            <a:spAutoFit/>
          </a:bodyPr>
          <a:lstStyle/>
          <a:p>
            <a:pPr algn="ctr"/>
            <a:r>
              <a:rPr lang="en-US" sz="700" dirty="0">
                <a:solidFill>
                  <a:schemeClr val="accent2">
                    <a:lumMod val="75000"/>
                    <a:alpha val="51000"/>
                  </a:schemeClr>
                </a:solidFill>
              </a:rPr>
              <a:t>N... node</a:t>
            </a:r>
          </a:p>
        </p:txBody>
      </p:sp>
      <p:sp>
        <p:nvSpPr>
          <p:cNvPr id="289" name="Rounded Rectangle 288">
            <a:extLst>
              <a:ext uri="{FF2B5EF4-FFF2-40B4-BE49-F238E27FC236}">
                <a16:creationId xmlns:a16="http://schemas.microsoft.com/office/drawing/2014/main" id="{9D5C07D7-5A80-E846-8243-E83067DE3DA4}"/>
              </a:ext>
            </a:extLst>
          </p:cNvPr>
          <p:cNvSpPr/>
          <p:nvPr/>
        </p:nvSpPr>
        <p:spPr>
          <a:xfrm>
            <a:off x="6347627" y="3116832"/>
            <a:ext cx="305779" cy="2647812"/>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Sentry, Kerberos</a:t>
            </a: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0" name="TextBox 289">
            <a:extLst>
              <a:ext uri="{FF2B5EF4-FFF2-40B4-BE49-F238E27FC236}">
                <a16:creationId xmlns:a16="http://schemas.microsoft.com/office/drawing/2014/main" id="{933056EB-4FDD-1C4D-8A45-58F79DAF70C4}"/>
              </a:ext>
            </a:extLst>
          </p:cNvPr>
          <p:cNvSpPr txBox="1"/>
          <p:nvPr/>
        </p:nvSpPr>
        <p:spPr>
          <a:xfrm>
            <a:off x="3282962" y="3120267"/>
            <a:ext cx="848622" cy="215444"/>
          </a:xfrm>
          <a:prstGeom prst="rect">
            <a:avLst/>
          </a:prstGeom>
          <a:noFill/>
        </p:spPr>
        <p:txBody>
          <a:bodyPr wrap="square" rtlCol="0">
            <a:spAutoFit/>
          </a:bodyPr>
          <a:lstStyle/>
          <a:p>
            <a:r>
              <a:rPr lang="en-US" sz="800" dirty="0">
                <a:solidFill>
                  <a:srgbClr val="0067B7">
                    <a:alpha val="51000"/>
                  </a:srgbClr>
                </a:solidFill>
              </a:rPr>
              <a:t>UI Framework</a:t>
            </a:r>
          </a:p>
        </p:txBody>
      </p:sp>
      <p:sp>
        <p:nvSpPr>
          <p:cNvPr id="291" name="Rounded Rectangle 290">
            <a:extLst>
              <a:ext uri="{FF2B5EF4-FFF2-40B4-BE49-F238E27FC236}">
                <a16:creationId xmlns:a16="http://schemas.microsoft.com/office/drawing/2014/main" id="{D21B8CE9-0F5A-5144-A1EA-A8F1147ED25C}"/>
              </a:ext>
            </a:extLst>
          </p:cNvPr>
          <p:cNvSpPr/>
          <p:nvPr/>
        </p:nvSpPr>
        <p:spPr>
          <a:xfrm>
            <a:off x="4934613" y="3103607"/>
            <a:ext cx="1335406" cy="38090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Hue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292" name="TextBox 291">
            <a:extLst>
              <a:ext uri="{FF2B5EF4-FFF2-40B4-BE49-F238E27FC236}">
                <a16:creationId xmlns:a16="http://schemas.microsoft.com/office/drawing/2014/main" id="{B07DC4F0-DF5E-BE4B-8F4B-6B5C30799F14}"/>
              </a:ext>
            </a:extLst>
          </p:cNvPr>
          <p:cNvSpPr txBox="1"/>
          <p:nvPr/>
        </p:nvSpPr>
        <p:spPr>
          <a:xfrm>
            <a:off x="4951132" y="3120267"/>
            <a:ext cx="584212" cy="215444"/>
          </a:xfrm>
          <a:prstGeom prst="rect">
            <a:avLst/>
          </a:prstGeom>
          <a:noFill/>
        </p:spPr>
        <p:txBody>
          <a:bodyPr wrap="square" rtlCol="0">
            <a:spAutoFit/>
          </a:bodyPr>
          <a:lstStyle/>
          <a:p>
            <a:r>
              <a:rPr lang="en-US" sz="800" dirty="0">
                <a:solidFill>
                  <a:srgbClr val="0067B7">
                    <a:alpha val="51000"/>
                  </a:srgbClr>
                </a:solidFill>
              </a:rPr>
              <a:t>SDK</a:t>
            </a:r>
          </a:p>
        </p:txBody>
      </p:sp>
      <p:sp>
        <p:nvSpPr>
          <p:cNvPr id="293" name="Rounded Rectangle 292">
            <a:extLst>
              <a:ext uri="{FF2B5EF4-FFF2-40B4-BE49-F238E27FC236}">
                <a16:creationId xmlns:a16="http://schemas.microsoft.com/office/drawing/2014/main" id="{44F2465B-955B-C94D-87E2-870C72B66702}"/>
              </a:ext>
            </a:extLst>
          </p:cNvPr>
          <p:cNvSpPr/>
          <p:nvPr/>
        </p:nvSpPr>
        <p:spPr>
          <a:xfrm>
            <a:off x="3277347" y="3551801"/>
            <a:ext cx="808970" cy="40325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Oozie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294" name="TextBox 293">
            <a:extLst>
              <a:ext uri="{FF2B5EF4-FFF2-40B4-BE49-F238E27FC236}">
                <a16:creationId xmlns:a16="http://schemas.microsoft.com/office/drawing/2014/main" id="{0D7F2424-648B-8E44-9061-F8BB9DEF206F}"/>
              </a:ext>
            </a:extLst>
          </p:cNvPr>
          <p:cNvSpPr txBox="1"/>
          <p:nvPr/>
        </p:nvSpPr>
        <p:spPr>
          <a:xfrm>
            <a:off x="3276326" y="3542112"/>
            <a:ext cx="660871"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295" name="Rounded Rectangle 294">
            <a:extLst>
              <a:ext uri="{FF2B5EF4-FFF2-40B4-BE49-F238E27FC236}">
                <a16:creationId xmlns:a16="http://schemas.microsoft.com/office/drawing/2014/main" id="{63196999-877E-564C-959D-BEFD2A2B98B6}"/>
              </a:ext>
            </a:extLst>
          </p:cNvPr>
          <p:cNvSpPr/>
          <p:nvPr/>
        </p:nvSpPr>
        <p:spPr>
          <a:xfrm>
            <a:off x="4168059" y="3542530"/>
            <a:ext cx="1012251" cy="4039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Scheduler</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296" name="TextBox 295">
            <a:extLst>
              <a:ext uri="{FF2B5EF4-FFF2-40B4-BE49-F238E27FC236}">
                <a16:creationId xmlns:a16="http://schemas.microsoft.com/office/drawing/2014/main" id="{4B106464-D8D0-C140-A8F0-72E3D7C51313}"/>
              </a:ext>
            </a:extLst>
          </p:cNvPr>
          <p:cNvSpPr txBox="1"/>
          <p:nvPr/>
        </p:nvSpPr>
        <p:spPr>
          <a:xfrm>
            <a:off x="4157055" y="3535491"/>
            <a:ext cx="584212" cy="200055"/>
          </a:xfrm>
          <a:prstGeom prst="rect">
            <a:avLst/>
          </a:prstGeom>
          <a:noFill/>
        </p:spPr>
        <p:txBody>
          <a:bodyPr wrap="square" rtlCol="0">
            <a:spAutoFit/>
          </a:bodyPr>
          <a:lstStyle/>
          <a:p>
            <a:r>
              <a:rPr lang="en-US" sz="700" dirty="0">
                <a:solidFill>
                  <a:srgbClr val="0067B7">
                    <a:alpha val="51000"/>
                  </a:srgbClr>
                </a:solidFill>
              </a:rPr>
              <a:t>Workflow</a:t>
            </a:r>
          </a:p>
        </p:txBody>
      </p:sp>
      <p:sp>
        <p:nvSpPr>
          <p:cNvPr id="297" name="Rounded Rectangle 296">
            <a:extLst>
              <a:ext uri="{FF2B5EF4-FFF2-40B4-BE49-F238E27FC236}">
                <a16:creationId xmlns:a16="http://schemas.microsoft.com/office/drawing/2014/main" id="{105E7F12-7D1A-6B4D-A47E-AB57354296E4}"/>
              </a:ext>
            </a:extLst>
          </p:cNvPr>
          <p:cNvSpPr/>
          <p:nvPr/>
        </p:nvSpPr>
        <p:spPr>
          <a:xfrm>
            <a:off x="5241087" y="3542529"/>
            <a:ext cx="1028932" cy="388989"/>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100" b="1" dirty="0">
                <a:solidFill>
                  <a:schemeClr val="bg1">
                    <a:lumMod val="50000"/>
                  </a:schemeClr>
                </a:solidFill>
                <a:latin typeface="Nanum Pen Script" panose="03040600000000000000" pitchFamily="66" charset="-127"/>
                <a:ea typeface="Nanum Pen Script" panose="03040600000000000000" pitchFamily="66" charset="-127"/>
              </a:rPr>
              <a:t>Hive</a:t>
            </a: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298" name="TextBox 297">
            <a:extLst>
              <a:ext uri="{FF2B5EF4-FFF2-40B4-BE49-F238E27FC236}">
                <a16:creationId xmlns:a16="http://schemas.microsoft.com/office/drawing/2014/main" id="{BFEC246B-FE39-BF43-AE6E-3780CEBBF814}"/>
              </a:ext>
            </a:extLst>
          </p:cNvPr>
          <p:cNvSpPr txBox="1"/>
          <p:nvPr/>
        </p:nvSpPr>
        <p:spPr>
          <a:xfrm>
            <a:off x="5216017" y="3543519"/>
            <a:ext cx="895738" cy="200055"/>
          </a:xfrm>
          <a:prstGeom prst="rect">
            <a:avLst/>
          </a:prstGeom>
          <a:noFill/>
        </p:spPr>
        <p:txBody>
          <a:bodyPr wrap="square" rtlCol="0">
            <a:spAutoFit/>
          </a:bodyPr>
          <a:lstStyle/>
          <a:p>
            <a:r>
              <a:rPr lang="en-US" sz="700" dirty="0">
                <a:solidFill>
                  <a:srgbClr val="0067B7">
                    <a:alpha val="51000"/>
                  </a:srgbClr>
                </a:solidFill>
              </a:rPr>
              <a:t>Metadata</a:t>
            </a:r>
          </a:p>
        </p:txBody>
      </p:sp>
      <p:sp>
        <p:nvSpPr>
          <p:cNvPr id="299" name="Rounded Rectangle 298">
            <a:extLst>
              <a:ext uri="{FF2B5EF4-FFF2-40B4-BE49-F238E27FC236}">
                <a16:creationId xmlns:a16="http://schemas.microsoft.com/office/drawing/2014/main" id="{909C32C7-AE12-004A-B8CA-63979202D843}"/>
              </a:ext>
            </a:extLst>
          </p:cNvPr>
          <p:cNvSpPr/>
          <p:nvPr/>
        </p:nvSpPr>
        <p:spPr>
          <a:xfrm>
            <a:off x="3278990" y="3981792"/>
            <a:ext cx="818498"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Flume, Sqoop</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00" name="TextBox 299">
            <a:extLst>
              <a:ext uri="{FF2B5EF4-FFF2-40B4-BE49-F238E27FC236}">
                <a16:creationId xmlns:a16="http://schemas.microsoft.com/office/drawing/2014/main" id="{A9751598-25FA-D142-A0AB-3341FEE5B159}"/>
              </a:ext>
            </a:extLst>
          </p:cNvPr>
          <p:cNvSpPr txBox="1"/>
          <p:nvPr/>
        </p:nvSpPr>
        <p:spPr>
          <a:xfrm>
            <a:off x="3277347" y="3983326"/>
            <a:ext cx="852907" cy="200055"/>
          </a:xfrm>
          <a:prstGeom prst="rect">
            <a:avLst/>
          </a:prstGeom>
          <a:noFill/>
        </p:spPr>
        <p:txBody>
          <a:bodyPr wrap="square" rtlCol="0">
            <a:spAutoFit/>
          </a:bodyPr>
          <a:lstStyle/>
          <a:p>
            <a:pPr algn="ctr"/>
            <a:r>
              <a:rPr lang="en-US" sz="700" dirty="0">
                <a:solidFill>
                  <a:srgbClr val="0067B7">
                    <a:alpha val="51000"/>
                  </a:srgbClr>
                </a:solidFill>
              </a:rPr>
              <a:t>Data Integration</a:t>
            </a:r>
          </a:p>
        </p:txBody>
      </p:sp>
      <p:sp>
        <p:nvSpPr>
          <p:cNvPr id="301" name="Rounded Rectangle 300">
            <a:extLst>
              <a:ext uri="{FF2B5EF4-FFF2-40B4-BE49-F238E27FC236}">
                <a16:creationId xmlns:a16="http://schemas.microsoft.com/office/drawing/2014/main" id="{F800ACF9-45E2-2F44-8696-97A215D27A9A}"/>
              </a:ext>
            </a:extLst>
          </p:cNvPr>
          <p:cNvSpPr/>
          <p:nvPr/>
        </p:nvSpPr>
        <p:spPr>
          <a:xfrm>
            <a:off x="4163886" y="3973712"/>
            <a:ext cx="1018500" cy="415984"/>
          </a:xfrm>
          <a:prstGeom prst="roundRect">
            <a:avLst/>
          </a:prstGeom>
          <a:solidFill>
            <a:schemeClr val="bg1">
              <a:alpha val="37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Pig / Hive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02" name="TextBox 301">
            <a:extLst>
              <a:ext uri="{FF2B5EF4-FFF2-40B4-BE49-F238E27FC236}">
                <a16:creationId xmlns:a16="http://schemas.microsoft.com/office/drawing/2014/main" id="{2B851B43-42BD-0644-B013-F4ADA54A4A22}"/>
              </a:ext>
            </a:extLst>
          </p:cNvPr>
          <p:cNvSpPr txBox="1"/>
          <p:nvPr/>
        </p:nvSpPr>
        <p:spPr>
          <a:xfrm>
            <a:off x="4168059" y="3972521"/>
            <a:ext cx="1073028" cy="200055"/>
          </a:xfrm>
          <a:prstGeom prst="rect">
            <a:avLst/>
          </a:prstGeom>
          <a:noFill/>
        </p:spPr>
        <p:txBody>
          <a:bodyPr wrap="square" rtlCol="0">
            <a:spAutoFit/>
          </a:bodyPr>
          <a:lstStyle/>
          <a:p>
            <a:pPr algn="ctr"/>
            <a:r>
              <a:rPr lang="en-US" sz="700" dirty="0">
                <a:solidFill>
                  <a:srgbClr val="0067B7">
                    <a:alpha val="51000"/>
                  </a:srgbClr>
                </a:solidFill>
              </a:rPr>
              <a:t>Languages, Compilers</a:t>
            </a:r>
          </a:p>
        </p:txBody>
      </p:sp>
      <p:sp>
        <p:nvSpPr>
          <p:cNvPr id="303" name="Rounded Rectangle 302">
            <a:extLst>
              <a:ext uri="{FF2B5EF4-FFF2-40B4-BE49-F238E27FC236}">
                <a16:creationId xmlns:a16="http://schemas.microsoft.com/office/drawing/2014/main" id="{57CF1E0D-EBDE-2B49-BAEE-7291A745AA2A}"/>
              </a:ext>
            </a:extLst>
          </p:cNvPr>
          <p:cNvSpPr/>
          <p:nvPr/>
        </p:nvSpPr>
        <p:spPr>
          <a:xfrm>
            <a:off x="5225904" y="3982494"/>
            <a:ext cx="1049526" cy="408871"/>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HBase</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04" name="TextBox 303">
            <a:extLst>
              <a:ext uri="{FF2B5EF4-FFF2-40B4-BE49-F238E27FC236}">
                <a16:creationId xmlns:a16="http://schemas.microsoft.com/office/drawing/2014/main" id="{08C6D6D5-439D-FA4B-B756-D052F8AB6502}"/>
              </a:ext>
            </a:extLst>
          </p:cNvPr>
          <p:cNvSpPr txBox="1"/>
          <p:nvPr/>
        </p:nvSpPr>
        <p:spPr>
          <a:xfrm>
            <a:off x="5160870" y="3973224"/>
            <a:ext cx="1158246" cy="200055"/>
          </a:xfrm>
          <a:prstGeom prst="rect">
            <a:avLst/>
          </a:prstGeom>
          <a:noFill/>
        </p:spPr>
        <p:txBody>
          <a:bodyPr wrap="square" rtlCol="0">
            <a:spAutoFit/>
          </a:bodyPr>
          <a:lstStyle/>
          <a:p>
            <a:pPr algn="ctr"/>
            <a:r>
              <a:rPr lang="en-US" sz="700" dirty="0">
                <a:solidFill>
                  <a:srgbClr val="0067B7">
                    <a:alpha val="51000"/>
                  </a:srgbClr>
                </a:solidFill>
              </a:rPr>
              <a:t>Fast read / write access</a:t>
            </a:r>
          </a:p>
        </p:txBody>
      </p:sp>
      <p:sp>
        <p:nvSpPr>
          <p:cNvPr id="305" name="Rounded Rectangle 304">
            <a:extLst>
              <a:ext uri="{FF2B5EF4-FFF2-40B4-BE49-F238E27FC236}">
                <a16:creationId xmlns:a16="http://schemas.microsoft.com/office/drawing/2014/main" id="{05AD9D69-23B3-9F4A-AFBE-4375E00936F7}"/>
              </a:ext>
            </a:extLst>
          </p:cNvPr>
          <p:cNvSpPr/>
          <p:nvPr/>
        </p:nvSpPr>
        <p:spPr>
          <a:xfrm>
            <a:off x="3280721" y="5549852"/>
            <a:ext cx="2994709" cy="304267"/>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Zookeeper</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306" name="TextBox 305">
            <a:extLst>
              <a:ext uri="{FF2B5EF4-FFF2-40B4-BE49-F238E27FC236}">
                <a16:creationId xmlns:a16="http://schemas.microsoft.com/office/drawing/2014/main" id="{8535AC90-8A40-9144-9E8B-987A47BAE717}"/>
              </a:ext>
            </a:extLst>
          </p:cNvPr>
          <p:cNvSpPr txBox="1"/>
          <p:nvPr/>
        </p:nvSpPr>
        <p:spPr>
          <a:xfrm>
            <a:off x="3301234" y="5564589"/>
            <a:ext cx="986779" cy="200055"/>
          </a:xfrm>
          <a:prstGeom prst="rect">
            <a:avLst/>
          </a:prstGeom>
          <a:noFill/>
        </p:spPr>
        <p:txBody>
          <a:bodyPr wrap="square" rtlCol="0">
            <a:spAutoFit/>
          </a:bodyPr>
          <a:lstStyle/>
          <a:p>
            <a:r>
              <a:rPr lang="en-US" sz="700" dirty="0">
                <a:solidFill>
                  <a:srgbClr val="0067B7">
                    <a:alpha val="51000"/>
                  </a:srgbClr>
                </a:solidFill>
              </a:rPr>
              <a:t>Coordination</a:t>
            </a:r>
          </a:p>
        </p:txBody>
      </p:sp>
      <p:sp>
        <p:nvSpPr>
          <p:cNvPr id="307" name="Rounded Rectangle 306">
            <a:extLst>
              <a:ext uri="{FF2B5EF4-FFF2-40B4-BE49-F238E27FC236}">
                <a16:creationId xmlns:a16="http://schemas.microsoft.com/office/drawing/2014/main" id="{4FA21D6E-207D-EE46-AF02-E006735D3AAC}"/>
              </a:ext>
            </a:extLst>
          </p:cNvPr>
          <p:cNvSpPr/>
          <p:nvPr/>
        </p:nvSpPr>
        <p:spPr>
          <a:xfrm>
            <a:off x="3276326" y="5185567"/>
            <a:ext cx="2999104" cy="313308"/>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50" b="1" dirty="0">
                <a:solidFill>
                  <a:schemeClr val="bg1">
                    <a:lumMod val="50000"/>
                  </a:schemeClr>
                </a:solidFill>
                <a:latin typeface="Nanum Pen Script" panose="03040600000000000000" pitchFamily="66" charset="-127"/>
                <a:ea typeface="Nanum Pen Script" panose="03040600000000000000" pitchFamily="66" charset="-127"/>
              </a:rPr>
              <a:t>YARN</a:t>
            </a: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a:p>
            <a:pPr algn="ctr"/>
            <a:endParaRPr lang="en-US" sz="2800" dirty="0">
              <a:solidFill>
                <a:schemeClr val="tx1"/>
              </a:solidFill>
              <a:latin typeface="Nanum Pen Script" panose="03040600000000000000" pitchFamily="66" charset="-127"/>
              <a:ea typeface="Nanum Pen Script" panose="03040600000000000000" pitchFamily="66" charset="-127"/>
            </a:endParaRPr>
          </a:p>
        </p:txBody>
      </p:sp>
      <p:sp>
        <p:nvSpPr>
          <p:cNvPr id="308" name="TextBox 307">
            <a:extLst>
              <a:ext uri="{FF2B5EF4-FFF2-40B4-BE49-F238E27FC236}">
                <a16:creationId xmlns:a16="http://schemas.microsoft.com/office/drawing/2014/main" id="{B04E6E59-5486-9942-AD48-FECE4116B1C9}"/>
              </a:ext>
            </a:extLst>
          </p:cNvPr>
          <p:cNvSpPr txBox="1"/>
          <p:nvPr/>
        </p:nvSpPr>
        <p:spPr>
          <a:xfrm>
            <a:off x="3286581" y="5226898"/>
            <a:ext cx="1117846" cy="200055"/>
          </a:xfrm>
          <a:prstGeom prst="rect">
            <a:avLst/>
          </a:prstGeom>
          <a:noFill/>
        </p:spPr>
        <p:txBody>
          <a:bodyPr wrap="square" rtlCol="0">
            <a:spAutoFit/>
          </a:bodyPr>
          <a:lstStyle/>
          <a:p>
            <a:r>
              <a:rPr lang="en-US" sz="700" dirty="0">
                <a:solidFill>
                  <a:srgbClr val="0067B7">
                    <a:alpha val="51000"/>
                  </a:srgbClr>
                </a:solidFill>
              </a:rPr>
              <a:t>Resources Manager</a:t>
            </a:r>
          </a:p>
        </p:txBody>
      </p:sp>
      <p:sp>
        <p:nvSpPr>
          <p:cNvPr id="309" name="Rounded Rectangle 308">
            <a:extLst>
              <a:ext uri="{FF2B5EF4-FFF2-40B4-BE49-F238E27FC236}">
                <a16:creationId xmlns:a16="http://schemas.microsoft.com/office/drawing/2014/main" id="{7F78467C-7D09-B042-93ED-93B98550A035}"/>
              </a:ext>
            </a:extLst>
          </p:cNvPr>
          <p:cNvSpPr/>
          <p:nvPr/>
        </p:nvSpPr>
        <p:spPr>
          <a:xfrm>
            <a:off x="3286581" y="4428755"/>
            <a:ext cx="2988849" cy="326820"/>
          </a:xfrm>
          <a:prstGeom prst="roundRect">
            <a:avLst/>
          </a:prstGeom>
          <a:solidFill>
            <a:schemeClr val="bg1">
              <a:alpha val="40000"/>
            </a:schemeClr>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HDFS</a:t>
            </a: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10" name="TextBox 309">
            <a:extLst>
              <a:ext uri="{FF2B5EF4-FFF2-40B4-BE49-F238E27FC236}">
                <a16:creationId xmlns:a16="http://schemas.microsoft.com/office/drawing/2014/main" id="{67777051-A7E4-184F-BAC0-EB3B85F7529E}"/>
              </a:ext>
            </a:extLst>
          </p:cNvPr>
          <p:cNvSpPr txBox="1"/>
          <p:nvPr/>
        </p:nvSpPr>
        <p:spPr>
          <a:xfrm>
            <a:off x="3309421" y="4437116"/>
            <a:ext cx="1501083" cy="200225"/>
          </a:xfrm>
          <a:prstGeom prst="rect">
            <a:avLst/>
          </a:prstGeom>
          <a:noFill/>
        </p:spPr>
        <p:txBody>
          <a:bodyPr wrap="square" rtlCol="0">
            <a:spAutoFit/>
          </a:bodyPr>
          <a:lstStyle/>
          <a:p>
            <a:r>
              <a:rPr lang="en-US" sz="700" dirty="0">
                <a:solidFill>
                  <a:srgbClr val="0067B7">
                    <a:alpha val="51000"/>
                  </a:srgbClr>
                </a:solidFill>
              </a:rPr>
              <a:t>Hadoop Distributed File Systems</a:t>
            </a:r>
          </a:p>
        </p:txBody>
      </p:sp>
      <p:sp>
        <p:nvSpPr>
          <p:cNvPr id="311" name="Rounded Rectangle 310">
            <a:extLst>
              <a:ext uri="{FF2B5EF4-FFF2-40B4-BE49-F238E27FC236}">
                <a16:creationId xmlns:a16="http://schemas.microsoft.com/office/drawing/2014/main" id="{6020AD4C-1A39-4F46-BC49-01982676ACC8}"/>
              </a:ext>
            </a:extLst>
          </p:cNvPr>
          <p:cNvSpPr/>
          <p:nvPr/>
        </p:nvSpPr>
        <p:spPr>
          <a:xfrm>
            <a:off x="3294730" y="4818843"/>
            <a:ext cx="2980700" cy="300545"/>
          </a:xfrm>
          <a:prstGeom prst="roundRect">
            <a:avLst/>
          </a:prstGeom>
          <a:solidFill>
            <a:schemeClr val="bg1"/>
          </a:solidFill>
          <a:ln w="952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1000" b="1" dirty="0">
                <a:solidFill>
                  <a:schemeClr val="bg1">
                    <a:lumMod val="50000"/>
                  </a:schemeClr>
                </a:solidFill>
                <a:latin typeface="Nanum Pen Script" panose="03040600000000000000" pitchFamily="66" charset="-127"/>
                <a:ea typeface="Nanum Pen Script" panose="03040600000000000000" pitchFamily="66" charset="-127"/>
              </a:rPr>
              <a:t>Spark</a:t>
            </a:r>
          </a:p>
          <a:p>
            <a:pPr algn="ctr"/>
            <a:endParaRPr lang="en-US" sz="1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sp>
        <p:nvSpPr>
          <p:cNvPr id="312" name="TextBox 311">
            <a:extLst>
              <a:ext uri="{FF2B5EF4-FFF2-40B4-BE49-F238E27FC236}">
                <a16:creationId xmlns:a16="http://schemas.microsoft.com/office/drawing/2014/main" id="{71B83603-7E77-F042-AA0B-9434B48442EE}"/>
              </a:ext>
            </a:extLst>
          </p:cNvPr>
          <p:cNvSpPr txBox="1"/>
          <p:nvPr/>
        </p:nvSpPr>
        <p:spPr>
          <a:xfrm>
            <a:off x="3301233" y="4828980"/>
            <a:ext cx="895705" cy="200055"/>
          </a:xfrm>
          <a:prstGeom prst="rect">
            <a:avLst/>
          </a:prstGeom>
          <a:noFill/>
        </p:spPr>
        <p:txBody>
          <a:bodyPr wrap="square" rtlCol="0">
            <a:spAutoFit/>
          </a:bodyPr>
          <a:lstStyle/>
          <a:p>
            <a:r>
              <a:rPr lang="en-US" sz="700" dirty="0">
                <a:solidFill>
                  <a:srgbClr val="0067B7">
                    <a:alpha val="51000"/>
                  </a:srgbClr>
                </a:solidFill>
              </a:rPr>
              <a:t>Processing</a:t>
            </a:r>
          </a:p>
        </p:txBody>
      </p:sp>
      <p:sp>
        <p:nvSpPr>
          <p:cNvPr id="313" name="TextBox 312">
            <a:extLst>
              <a:ext uri="{FF2B5EF4-FFF2-40B4-BE49-F238E27FC236}">
                <a16:creationId xmlns:a16="http://schemas.microsoft.com/office/drawing/2014/main" id="{909D9DA9-B297-5940-AAF2-C1F25617C621}"/>
              </a:ext>
            </a:extLst>
          </p:cNvPr>
          <p:cNvSpPr txBox="1"/>
          <p:nvPr/>
        </p:nvSpPr>
        <p:spPr>
          <a:xfrm>
            <a:off x="5733316" y="5847500"/>
            <a:ext cx="785637" cy="276999"/>
          </a:xfrm>
          <a:prstGeom prst="rect">
            <a:avLst/>
          </a:prstGeom>
          <a:noFill/>
        </p:spPr>
        <p:txBody>
          <a:bodyPr wrap="square" rtlCol="0">
            <a:spAutoFit/>
          </a:bodyPr>
          <a:lstStyle/>
          <a:p>
            <a:pPr algn="ctr" defTabSz="457200"/>
            <a:r>
              <a:rPr lang="en-US" sz="12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cloudera</a:t>
            </a:r>
            <a:endPar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grpSp>
        <p:nvGrpSpPr>
          <p:cNvPr id="314" name="Group 313">
            <a:extLst>
              <a:ext uri="{FF2B5EF4-FFF2-40B4-BE49-F238E27FC236}">
                <a16:creationId xmlns:a16="http://schemas.microsoft.com/office/drawing/2014/main" id="{73F4408B-B3FD-364A-A51E-6591EF8F0C3D}"/>
              </a:ext>
            </a:extLst>
          </p:cNvPr>
          <p:cNvGrpSpPr/>
          <p:nvPr/>
        </p:nvGrpSpPr>
        <p:grpSpPr>
          <a:xfrm>
            <a:off x="5661276" y="4460227"/>
            <a:ext cx="384776" cy="433698"/>
            <a:chOff x="9368771" y="2219298"/>
            <a:chExt cx="497363" cy="733044"/>
          </a:xfrm>
        </p:grpSpPr>
        <p:sp>
          <p:nvSpPr>
            <p:cNvPr id="315" name="Google Shape;61;p12">
              <a:extLst>
                <a:ext uri="{FF2B5EF4-FFF2-40B4-BE49-F238E27FC236}">
                  <a16:creationId xmlns:a16="http://schemas.microsoft.com/office/drawing/2014/main" id="{2E6D6B7F-98F9-7546-823A-037DC8E6AF7A}"/>
                </a:ext>
              </a:extLst>
            </p:cNvPr>
            <p:cNvSpPr txBox="1">
              <a:spLocks/>
            </p:cNvSpPr>
            <p:nvPr/>
          </p:nvSpPr>
          <p:spPr>
            <a:xfrm>
              <a:off x="9417255" y="2614205"/>
              <a:ext cx="425004" cy="33813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700" b="1" dirty="0">
                  <a:solidFill>
                    <a:srgbClr val="C5277F">
                      <a:alpha val="30000"/>
                    </a:srgbClr>
                  </a:solidFill>
                </a:rPr>
                <a:t>Job</a:t>
              </a:r>
            </a:p>
          </p:txBody>
        </p:sp>
        <p:grpSp>
          <p:nvGrpSpPr>
            <p:cNvPr id="316" name="Group 315">
              <a:extLst>
                <a:ext uri="{FF2B5EF4-FFF2-40B4-BE49-F238E27FC236}">
                  <a16:creationId xmlns:a16="http://schemas.microsoft.com/office/drawing/2014/main" id="{3BB9E2D0-EAF9-A640-8DC9-E129BC0F9D44}"/>
                </a:ext>
              </a:extLst>
            </p:cNvPr>
            <p:cNvGrpSpPr/>
            <p:nvPr/>
          </p:nvGrpSpPr>
          <p:grpSpPr>
            <a:xfrm>
              <a:off x="9368771" y="2219298"/>
              <a:ext cx="497363" cy="456811"/>
              <a:chOff x="9368771" y="2214420"/>
              <a:chExt cx="739104" cy="546364"/>
            </a:xfrm>
          </p:grpSpPr>
          <p:sp>
            <p:nvSpPr>
              <p:cNvPr id="317" name="Rounded Rectangle 316">
                <a:extLst>
                  <a:ext uri="{FF2B5EF4-FFF2-40B4-BE49-F238E27FC236}">
                    <a16:creationId xmlns:a16="http://schemas.microsoft.com/office/drawing/2014/main" id="{9F641AA4-D353-8040-BE9B-9F4490CE5537}"/>
                  </a:ext>
                </a:extLst>
              </p:cNvPr>
              <p:cNvSpPr/>
              <p:nvPr/>
            </p:nvSpPr>
            <p:spPr>
              <a:xfrm>
                <a:off x="9368771" y="2214420"/>
                <a:ext cx="739104" cy="546364"/>
              </a:xfrm>
              <a:prstGeom prst="roundRect">
                <a:avLst/>
              </a:prstGeom>
              <a:solidFill>
                <a:schemeClr val="bg1">
                  <a:alpha val="30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5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000" dirty="0">
                  <a:solidFill>
                    <a:schemeClr val="tx1"/>
                  </a:solidFill>
                  <a:latin typeface="Nanum Pen Script" panose="03040600000000000000" pitchFamily="66" charset="-127"/>
                  <a:ea typeface="Nanum Pen Script" panose="03040600000000000000" pitchFamily="66" charset="-127"/>
                </a:endParaRPr>
              </a:p>
              <a:p>
                <a:pPr algn="ctr"/>
                <a:endParaRPr lang="en-US" sz="2400" dirty="0">
                  <a:solidFill>
                    <a:schemeClr val="tx1"/>
                  </a:solidFill>
                  <a:latin typeface="Nanum Pen Script" panose="03040600000000000000" pitchFamily="66" charset="-127"/>
                  <a:ea typeface="Nanum Pen Script" panose="03040600000000000000" pitchFamily="66" charset="-127"/>
                </a:endParaRPr>
              </a:p>
            </p:txBody>
          </p:sp>
          <p:pic>
            <p:nvPicPr>
              <p:cNvPr id="318" name="Picture 317">
                <a:extLst>
                  <a:ext uri="{FF2B5EF4-FFF2-40B4-BE49-F238E27FC236}">
                    <a16:creationId xmlns:a16="http://schemas.microsoft.com/office/drawing/2014/main" id="{DCD50A6E-A215-EA4F-8E38-EF59A0E3340F}"/>
                  </a:ext>
                </a:extLst>
              </p:cNvPr>
              <p:cNvPicPr>
                <a:picLocks noChangeAspect="1"/>
              </p:cNvPicPr>
              <p:nvPr/>
            </p:nvPicPr>
            <p:blipFill>
              <a:blip r:embed="rId2"/>
              <a:stretch>
                <a:fillRect/>
              </a:stretch>
            </p:blipFill>
            <p:spPr>
              <a:xfrm>
                <a:off x="9608467" y="2354305"/>
                <a:ext cx="296288" cy="241749"/>
              </a:xfrm>
              <a:prstGeom prst="rect">
                <a:avLst/>
              </a:prstGeom>
            </p:spPr>
          </p:pic>
          <p:pic>
            <p:nvPicPr>
              <p:cNvPr id="319" name="Picture 318">
                <a:extLst>
                  <a:ext uri="{FF2B5EF4-FFF2-40B4-BE49-F238E27FC236}">
                    <a16:creationId xmlns:a16="http://schemas.microsoft.com/office/drawing/2014/main" id="{64193AB4-0E08-214C-BF26-08A28A8B1B4E}"/>
                  </a:ext>
                </a:extLst>
              </p:cNvPr>
              <p:cNvPicPr>
                <a:picLocks noChangeAspect="1"/>
              </p:cNvPicPr>
              <p:nvPr/>
            </p:nvPicPr>
            <p:blipFill>
              <a:blip r:embed="rId3">
                <a:alphaModFix amt="31000"/>
              </a:blip>
              <a:stretch>
                <a:fillRect/>
              </a:stretch>
            </p:blipFill>
            <p:spPr>
              <a:xfrm>
                <a:off x="9417500" y="2263537"/>
                <a:ext cx="631755" cy="495228"/>
              </a:xfrm>
              <a:prstGeom prst="rect">
                <a:avLst/>
              </a:prstGeom>
              <a:solidFill>
                <a:srgbClr val="87CBD8">
                  <a:alpha val="60000"/>
                </a:srgbClr>
              </a:solidFill>
              <a:ln>
                <a:solidFill>
                  <a:srgbClr val="0079D1">
                    <a:alpha val="81000"/>
                  </a:srgbClr>
                </a:solidFill>
              </a:ln>
            </p:spPr>
          </p:pic>
        </p:grpSp>
      </p:grpSp>
      <p:grpSp>
        <p:nvGrpSpPr>
          <p:cNvPr id="320" name="Group 319">
            <a:extLst>
              <a:ext uri="{FF2B5EF4-FFF2-40B4-BE49-F238E27FC236}">
                <a16:creationId xmlns:a16="http://schemas.microsoft.com/office/drawing/2014/main" id="{2328113E-EB57-FA48-BAD7-4879F09288D3}"/>
              </a:ext>
            </a:extLst>
          </p:cNvPr>
          <p:cNvGrpSpPr/>
          <p:nvPr/>
        </p:nvGrpSpPr>
        <p:grpSpPr>
          <a:xfrm>
            <a:off x="3513844" y="2232505"/>
            <a:ext cx="235241" cy="447139"/>
            <a:chOff x="9429404" y="1573685"/>
            <a:chExt cx="235241" cy="447139"/>
          </a:xfrm>
        </p:grpSpPr>
        <p:pic>
          <p:nvPicPr>
            <p:cNvPr id="321" name="Picture 320">
              <a:extLst>
                <a:ext uri="{FF2B5EF4-FFF2-40B4-BE49-F238E27FC236}">
                  <a16:creationId xmlns:a16="http://schemas.microsoft.com/office/drawing/2014/main" id="{9DCA4D2F-A1D8-9B49-9696-F38C090B72FA}"/>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22" name="Picture 321">
              <a:extLst>
                <a:ext uri="{FF2B5EF4-FFF2-40B4-BE49-F238E27FC236}">
                  <a16:creationId xmlns:a16="http://schemas.microsoft.com/office/drawing/2014/main" id="{2D26B58C-F8FE-C44A-A973-0AB61CC28924}"/>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23" name="Picture 322">
              <a:extLst>
                <a:ext uri="{FF2B5EF4-FFF2-40B4-BE49-F238E27FC236}">
                  <a16:creationId xmlns:a16="http://schemas.microsoft.com/office/drawing/2014/main" id="{AD86DFE6-CCF8-6542-8857-10F2B63970E1}"/>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24" name="Group 323">
            <a:extLst>
              <a:ext uri="{FF2B5EF4-FFF2-40B4-BE49-F238E27FC236}">
                <a16:creationId xmlns:a16="http://schemas.microsoft.com/office/drawing/2014/main" id="{4AE8C49B-9D01-EC49-BF75-2D78C64A942A}"/>
              </a:ext>
            </a:extLst>
          </p:cNvPr>
          <p:cNvGrpSpPr/>
          <p:nvPr/>
        </p:nvGrpSpPr>
        <p:grpSpPr>
          <a:xfrm>
            <a:off x="3755816" y="2237344"/>
            <a:ext cx="235241" cy="447139"/>
            <a:chOff x="9429404" y="1573685"/>
            <a:chExt cx="235241" cy="447139"/>
          </a:xfrm>
        </p:grpSpPr>
        <p:pic>
          <p:nvPicPr>
            <p:cNvPr id="325" name="Picture 324">
              <a:extLst>
                <a:ext uri="{FF2B5EF4-FFF2-40B4-BE49-F238E27FC236}">
                  <a16:creationId xmlns:a16="http://schemas.microsoft.com/office/drawing/2014/main" id="{B88AE15F-D5E4-2447-820B-262B548FD3DB}"/>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26" name="Picture 325">
              <a:extLst>
                <a:ext uri="{FF2B5EF4-FFF2-40B4-BE49-F238E27FC236}">
                  <a16:creationId xmlns:a16="http://schemas.microsoft.com/office/drawing/2014/main" id="{18C52164-18F2-E44D-91FF-8215796AFC39}"/>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27" name="Picture 326">
              <a:extLst>
                <a:ext uri="{FF2B5EF4-FFF2-40B4-BE49-F238E27FC236}">
                  <a16:creationId xmlns:a16="http://schemas.microsoft.com/office/drawing/2014/main" id="{AF4D651A-1E12-5941-8BFD-B870E695F526}"/>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28" name="Group 327">
            <a:extLst>
              <a:ext uri="{FF2B5EF4-FFF2-40B4-BE49-F238E27FC236}">
                <a16:creationId xmlns:a16="http://schemas.microsoft.com/office/drawing/2014/main" id="{0F54989D-B58B-1343-B3C2-F2FAAE28E58B}"/>
              </a:ext>
            </a:extLst>
          </p:cNvPr>
          <p:cNvGrpSpPr/>
          <p:nvPr/>
        </p:nvGrpSpPr>
        <p:grpSpPr>
          <a:xfrm>
            <a:off x="3259059" y="2233668"/>
            <a:ext cx="235241" cy="447139"/>
            <a:chOff x="9429404" y="1573685"/>
            <a:chExt cx="235241" cy="447139"/>
          </a:xfrm>
        </p:grpSpPr>
        <p:pic>
          <p:nvPicPr>
            <p:cNvPr id="329" name="Picture 328">
              <a:extLst>
                <a:ext uri="{FF2B5EF4-FFF2-40B4-BE49-F238E27FC236}">
                  <a16:creationId xmlns:a16="http://schemas.microsoft.com/office/drawing/2014/main" id="{4E3A91DB-BD7F-C543-8FD8-00461445DF46}"/>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30" name="Picture 329">
              <a:extLst>
                <a:ext uri="{FF2B5EF4-FFF2-40B4-BE49-F238E27FC236}">
                  <a16:creationId xmlns:a16="http://schemas.microsoft.com/office/drawing/2014/main" id="{382359C5-DB9B-2041-AF70-3B68FF50CA9F}"/>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31" name="Picture 330">
              <a:extLst>
                <a:ext uri="{FF2B5EF4-FFF2-40B4-BE49-F238E27FC236}">
                  <a16:creationId xmlns:a16="http://schemas.microsoft.com/office/drawing/2014/main" id="{EB0E4F36-E2A8-2341-8144-45431156CF87}"/>
                </a:ext>
              </a:extLst>
            </p:cNvPr>
            <p:cNvPicPr>
              <a:picLocks noChangeAspect="1"/>
            </p:cNvPicPr>
            <p:nvPr/>
          </p:nvPicPr>
          <p:blipFill>
            <a:blip r:embed="rId4"/>
            <a:stretch>
              <a:fillRect/>
            </a:stretch>
          </p:blipFill>
          <p:spPr>
            <a:xfrm>
              <a:off x="9447691" y="1883663"/>
              <a:ext cx="216954" cy="137161"/>
            </a:xfrm>
            <a:prstGeom prst="rect">
              <a:avLst/>
            </a:prstGeom>
          </p:spPr>
        </p:pic>
      </p:grpSp>
      <p:cxnSp>
        <p:nvCxnSpPr>
          <p:cNvPr id="332" name="Elbow Connector 331">
            <a:extLst>
              <a:ext uri="{FF2B5EF4-FFF2-40B4-BE49-F238E27FC236}">
                <a16:creationId xmlns:a16="http://schemas.microsoft.com/office/drawing/2014/main" id="{22D137E6-508F-B14E-A978-7B6071BE9F33}"/>
              </a:ext>
            </a:extLst>
          </p:cNvPr>
          <p:cNvCxnSpPr>
            <a:cxnSpLocks/>
            <a:stCxn id="333" idx="3"/>
            <a:endCxn id="5" idx="2"/>
          </p:cNvCxnSpPr>
          <p:nvPr/>
        </p:nvCxnSpPr>
        <p:spPr>
          <a:xfrm>
            <a:off x="2192627" y="2105472"/>
            <a:ext cx="994764" cy="290622"/>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33" name="Rounded Rectangle 332">
            <a:extLst>
              <a:ext uri="{FF2B5EF4-FFF2-40B4-BE49-F238E27FC236}">
                <a16:creationId xmlns:a16="http://schemas.microsoft.com/office/drawing/2014/main" id="{9815A2B8-94F0-9148-9AC3-50C525B8A6EF}"/>
              </a:ext>
            </a:extLst>
          </p:cNvPr>
          <p:cNvSpPr/>
          <p:nvPr/>
        </p:nvSpPr>
        <p:spPr>
          <a:xfrm>
            <a:off x="1583263" y="1941760"/>
            <a:ext cx="609364" cy="327423"/>
          </a:xfrm>
          <a:prstGeom prst="roundRect">
            <a:avLst/>
          </a:prstGeom>
          <a:solidFill>
            <a:srgbClr val="C5277F">
              <a:alpha val="33000"/>
            </a:srgbClr>
          </a:solidFill>
          <a:ln w="9525">
            <a:solidFill>
              <a:srgbClr val="C527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r>
              <a:rPr lang="en-US" sz="1100" b="1" dirty="0" err="1">
                <a:solidFill>
                  <a:schemeClr val="bg1">
                    <a:lumMod val="65000"/>
                  </a:schemeClr>
                </a:solidFill>
                <a:latin typeface="Nanum Pen Script" panose="03040600000000000000" pitchFamily="66" charset="-127"/>
                <a:ea typeface="Nanum Pen Script" panose="03040600000000000000" pitchFamily="66" charset="-127"/>
              </a:rPr>
              <a:t>Abinitio</a:t>
            </a:r>
            <a:endParaRPr lang="en-US" sz="1100" b="1" dirty="0">
              <a:solidFill>
                <a:schemeClr val="bg1">
                  <a:lumMod val="65000"/>
                </a:schemeClr>
              </a:solidFill>
              <a:latin typeface="Nanum Pen Script" panose="03040600000000000000" pitchFamily="66" charset="-127"/>
              <a:ea typeface="Nanum Pen Script" panose="03040600000000000000" pitchFamily="66" charset="-127"/>
            </a:endParaRPr>
          </a:p>
          <a:p>
            <a:pPr algn="ctr"/>
            <a:endParaRPr lang="en-US" sz="900"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bg1">
                  <a:lumMod val="95000"/>
                </a:schemeClr>
              </a:solidFill>
              <a:latin typeface="Nanum Pen Script" panose="03040600000000000000" pitchFamily="66" charset="-127"/>
              <a:ea typeface="Nanum Pen Script" panose="03040600000000000000" pitchFamily="66" charset="-127"/>
            </a:endParaRPr>
          </a:p>
        </p:txBody>
      </p:sp>
      <p:sp>
        <p:nvSpPr>
          <p:cNvPr id="334" name="Google Shape;61;p12">
            <a:extLst>
              <a:ext uri="{FF2B5EF4-FFF2-40B4-BE49-F238E27FC236}">
                <a16:creationId xmlns:a16="http://schemas.microsoft.com/office/drawing/2014/main" id="{1D647120-9A2B-1F40-8958-D8BE7C948742}"/>
              </a:ext>
            </a:extLst>
          </p:cNvPr>
          <p:cNvSpPr txBox="1">
            <a:spLocks/>
          </p:cNvSpPr>
          <p:nvPr/>
        </p:nvSpPr>
        <p:spPr>
          <a:xfrm>
            <a:off x="4567755" y="1935419"/>
            <a:ext cx="902208" cy="30735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400" dirty="0">
                <a:solidFill>
                  <a:schemeClr val="bg1">
                    <a:lumMod val="50000"/>
                    <a:alpha val="49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Curated</a:t>
            </a:r>
          </a:p>
        </p:txBody>
      </p:sp>
      <p:sp>
        <p:nvSpPr>
          <p:cNvPr id="341" name="TextBox 340">
            <a:extLst>
              <a:ext uri="{FF2B5EF4-FFF2-40B4-BE49-F238E27FC236}">
                <a16:creationId xmlns:a16="http://schemas.microsoft.com/office/drawing/2014/main" id="{DE1F4989-DD09-E94B-BA3F-17C71EA4AE7C}"/>
              </a:ext>
            </a:extLst>
          </p:cNvPr>
          <p:cNvSpPr txBox="1"/>
          <p:nvPr/>
        </p:nvSpPr>
        <p:spPr>
          <a:xfrm>
            <a:off x="4637483" y="1258208"/>
            <a:ext cx="2086415" cy="276999"/>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Processing Layer</a:t>
            </a:r>
          </a:p>
        </p:txBody>
      </p:sp>
      <p:sp>
        <p:nvSpPr>
          <p:cNvPr id="5" name="Oval 4">
            <a:extLst>
              <a:ext uri="{FF2B5EF4-FFF2-40B4-BE49-F238E27FC236}">
                <a16:creationId xmlns:a16="http://schemas.microsoft.com/office/drawing/2014/main" id="{BCC32998-65B3-3B4F-AC82-10FC484360BF}"/>
              </a:ext>
            </a:extLst>
          </p:cNvPr>
          <p:cNvSpPr/>
          <p:nvPr/>
        </p:nvSpPr>
        <p:spPr>
          <a:xfrm>
            <a:off x="3187391" y="2018736"/>
            <a:ext cx="883656" cy="754716"/>
          </a:xfrm>
          <a:prstGeom prst="ellipse">
            <a:avLst/>
          </a:prstGeom>
          <a:solidFill>
            <a:srgbClr val="E2E2E2">
              <a:alpha val="2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345" name="Straight Connector 344">
            <a:extLst>
              <a:ext uri="{FF2B5EF4-FFF2-40B4-BE49-F238E27FC236}">
                <a16:creationId xmlns:a16="http://schemas.microsoft.com/office/drawing/2014/main" id="{FA2D4C0A-8673-1242-8C62-4975249B5281}"/>
              </a:ext>
            </a:extLst>
          </p:cNvPr>
          <p:cNvCxnSpPr>
            <a:cxnSpLocks/>
            <a:endCxn id="309" idx="1"/>
          </p:cNvCxnSpPr>
          <p:nvPr/>
        </p:nvCxnSpPr>
        <p:spPr>
          <a:xfrm>
            <a:off x="3162668" y="2387495"/>
            <a:ext cx="123913" cy="220467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92FB80B-6944-794E-8A98-749354E0131F}"/>
              </a:ext>
            </a:extLst>
          </p:cNvPr>
          <p:cNvCxnSpPr>
            <a:cxnSpLocks/>
          </p:cNvCxnSpPr>
          <p:nvPr/>
        </p:nvCxnSpPr>
        <p:spPr>
          <a:xfrm>
            <a:off x="4086317" y="2369666"/>
            <a:ext cx="654950" cy="206745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47" name="Group 346">
            <a:extLst>
              <a:ext uri="{FF2B5EF4-FFF2-40B4-BE49-F238E27FC236}">
                <a16:creationId xmlns:a16="http://schemas.microsoft.com/office/drawing/2014/main" id="{320B1D90-C8A9-0E4B-BBB7-FA85095EB54B}"/>
              </a:ext>
            </a:extLst>
          </p:cNvPr>
          <p:cNvGrpSpPr/>
          <p:nvPr/>
        </p:nvGrpSpPr>
        <p:grpSpPr>
          <a:xfrm>
            <a:off x="4905826" y="2219015"/>
            <a:ext cx="235241" cy="447139"/>
            <a:chOff x="9429404" y="1573685"/>
            <a:chExt cx="235241" cy="447139"/>
          </a:xfrm>
        </p:grpSpPr>
        <p:pic>
          <p:nvPicPr>
            <p:cNvPr id="348" name="Picture 347">
              <a:extLst>
                <a:ext uri="{FF2B5EF4-FFF2-40B4-BE49-F238E27FC236}">
                  <a16:creationId xmlns:a16="http://schemas.microsoft.com/office/drawing/2014/main" id="{5997BCBC-B7ED-5440-8A86-C97EF5E44A66}"/>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49" name="Picture 348">
              <a:extLst>
                <a:ext uri="{FF2B5EF4-FFF2-40B4-BE49-F238E27FC236}">
                  <a16:creationId xmlns:a16="http://schemas.microsoft.com/office/drawing/2014/main" id="{7CD983D5-14E7-A941-A6C6-5F2BBE42AD1B}"/>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50" name="Picture 349">
              <a:extLst>
                <a:ext uri="{FF2B5EF4-FFF2-40B4-BE49-F238E27FC236}">
                  <a16:creationId xmlns:a16="http://schemas.microsoft.com/office/drawing/2014/main" id="{A806AE6A-B798-CB45-B8EB-30CA9C4FF6AB}"/>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51" name="Group 350">
            <a:extLst>
              <a:ext uri="{FF2B5EF4-FFF2-40B4-BE49-F238E27FC236}">
                <a16:creationId xmlns:a16="http://schemas.microsoft.com/office/drawing/2014/main" id="{A13C1919-C2D4-C74A-84F4-60030B9FD554}"/>
              </a:ext>
            </a:extLst>
          </p:cNvPr>
          <p:cNvGrpSpPr/>
          <p:nvPr/>
        </p:nvGrpSpPr>
        <p:grpSpPr>
          <a:xfrm>
            <a:off x="5147798" y="2223854"/>
            <a:ext cx="235241" cy="447139"/>
            <a:chOff x="9429404" y="1573685"/>
            <a:chExt cx="235241" cy="447139"/>
          </a:xfrm>
        </p:grpSpPr>
        <p:pic>
          <p:nvPicPr>
            <p:cNvPr id="352" name="Picture 351">
              <a:extLst>
                <a:ext uri="{FF2B5EF4-FFF2-40B4-BE49-F238E27FC236}">
                  <a16:creationId xmlns:a16="http://schemas.microsoft.com/office/drawing/2014/main" id="{39462EF5-96E4-D646-8EE6-610674434911}"/>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53" name="Picture 352">
              <a:extLst>
                <a:ext uri="{FF2B5EF4-FFF2-40B4-BE49-F238E27FC236}">
                  <a16:creationId xmlns:a16="http://schemas.microsoft.com/office/drawing/2014/main" id="{B76B1EED-9D28-564D-89A6-329C9A51D058}"/>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54" name="Picture 353">
              <a:extLst>
                <a:ext uri="{FF2B5EF4-FFF2-40B4-BE49-F238E27FC236}">
                  <a16:creationId xmlns:a16="http://schemas.microsoft.com/office/drawing/2014/main" id="{8B61EC9B-B78C-5349-9D09-5A2A4EBC05F9}"/>
                </a:ext>
              </a:extLst>
            </p:cNvPr>
            <p:cNvPicPr>
              <a:picLocks noChangeAspect="1"/>
            </p:cNvPicPr>
            <p:nvPr/>
          </p:nvPicPr>
          <p:blipFill>
            <a:blip r:embed="rId4"/>
            <a:stretch>
              <a:fillRect/>
            </a:stretch>
          </p:blipFill>
          <p:spPr>
            <a:xfrm>
              <a:off x="9447691" y="1883663"/>
              <a:ext cx="216954" cy="137161"/>
            </a:xfrm>
            <a:prstGeom prst="rect">
              <a:avLst/>
            </a:prstGeom>
          </p:spPr>
        </p:pic>
      </p:grpSp>
      <p:grpSp>
        <p:nvGrpSpPr>
          <p:cNvPr id="355" name="Group 354">
            <a:extLst>
              <a:ext uri="{FF2B5EF4-FFF2-40B4-BE49-F238E27FC236}">
                <a16:creationId xmlns:a16="http://schemas.microsoft.com/office/drawing/2014/main" id="{1C406177-FFB7-1E45-BCB6-0A1A1FCC540A}"/>
              </a:ext>
            </a:extLst>
          </p:cNvPr>
          <p:cNvGrpSpPr/>
          <p:nvPr/>
        </p:nvGrpSpPr>
        <p:grpSpPr>
          <a:xfrm>
            <a:off x="4651041" y="2220178"/>
            <a:ext cx="235241" cy="447139"/>
            <a:chOff x="9429404" y="1573685"/>
            <a:chExt cx="235241" cy="447139"/>
          </a:xfrm>
        </p:grpSpPr>
        <p:pic>
          <p:nvPicPr>
            <p:cNvPr id="356" name="Picture 355">
              <a:extLst>
                <a:ext uri="{FF2B5EF4-FFF2-40B4-BE49-F238E27FC236}">
                  <a16:creationId xmlns:a16="http://schemas.microsoft.com/office/drawing/2014/main" id="{96FA409C-F519-3B49-87D9-D94D66BBF22B}"/>
                </a:ext>
              </a:extLst>
            </p:cNvPr>
            <p:cNvPicPr>
              <a:picLocks noChangeAspect="1"/>
            </p:cNvPicPr>
            <p:nvPr/>
          </p:nvPicPr>
          <p:blipFill>
            <a:blip r:embed="rId4"/>
            <a:stretch>
              <a:fillRect/>
            </a:stretch>
          </p:blipFill>
          <p:spPr>
            <a:xfrm>
              <a:off x="9429404" y="1573685"/>
              <a:ext cx="216954" cy="137161"/>
            </a:xfrm>
            <a:prstGeom prst="rect">
              <a:avLst/>
            </a:prstGeom>
          </p:spPr>
        </p:pic>
        <p:pic>
          <p:nvPicPr>
            <p:cNvPr id="357" name="Picture 356">
              <a:extLst>
                <a:ext uri="{FF2B5EF4-FFF2-40B4-BE49-F238E27FC236}">
                  <a16:creationId xmlns:a16="http://schemas.microsoft.com/office/drawing/2014/main" id="{2AD22829-00B5-574F-9209-48DEFCB0B650}"/>
                </a:ext>
              </a:extLst>
            </p:cNvPr>
            <p:cNvPicPr>
              <a:picLocks noChangeAspect="1"/>
            </p:cNvPicPr>
            <p:nvPr/>
          </p:nvPicPr>
          <p:blipFill>
            <a:blip r:embed="rId4"/>
            <a:stretch>
              <a:fillRect/>
            </a:stretch>
          </p:blipFill>
          <p:spPr>
            <a:xfrm>
              <a:off x="9438548" y="1728674"/>
              <a:ext cx="216954" cy="137161"/>
            </a:xfrm>
            <a:prstGeom prst="rect">
              <a:avLst/>
            </a:prstGeom>
          </p:spPr>
        </p:pic>
        <p:pic>
          <p:nvPicPr>
            <p:cNvPr id="358" name="Picture 357">
              <a:extLst>
                <a:ext uri="{FF2B5EF4-FFF2-40B4-BE49-F238E27FC236}">
                  <a16:creationId xmlns:a16="http://schemas.microsoft.com/office/drawing/2014/main" id="{7F8F3DBF-8CB5-E44D-8FA6-180C5FCDC96C}"/>
                </a:ext>
              </a:extLst>
            </p:cNvPr>
            <p:cNvPicPr>
              <a:picLocks noChangeAspect="1"/>
            </p:cNvPicPr>
            <p:nvPr/>
          </p:nvPicPr>
          <p:blipFill>
            <a:blip r:embed="rId4"/>
            <a:stretch>
              <a:fillRect/>
            </a:stretch>
          </p:blipFill>
          <p:spPr>
            <a:xfrm>
              <a:off x="9447691" y="1883663"/>
              <a:ext cx="216954" cy="137161"/>
            </a:xfrm>
            <a:prstGeom prst="rect">
              <a:avLst/>
            </a:prstGeom>
          </p:spPr>
        </p:pic>
      </p:grpSp>
      <p:sp>
        <p:nvSpPr>
          <p:cNvPr id="359" name="Oval 358">
            <a:extLst>
              <a:ext uri="{FF2B5EF4-FFF2-40B4-BE49-F238E27FC236}">
                <a16:creationId xmlns:a16="http://schemas.microsoft.com/office/drawing/2014/main" id="{DB400441-58CA-AA45-A8A6-FA1D25EEEF8C}"/>
              </a:ext>
            </a:extLst>
          </p:cNvPr>
          <p:cNvSpPr/>
          <p:nvPr/>
        </p:nvSpPr>
        <p:spPr>
          <a:xfrm>
            <a:off x="4579373" y="2005246"/>
            <a:ext cx="883656" cy="754716"/>
          </a:xfrm>
          <a:prstGeom prst="ellipse">
            <a:avLst/>
          </a:prstGeom>
          <a:solidFill>
            <a:srgbClr val="E2E2E2">
              <a:alpha val="22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cxnSp>
        <p:nvCxnSpPr>
          <p:cNvPr id="360" name="Straight Connector 359">
            <a:extLst>
              <a:ext uri="{FF2B5EF4-FFF2-40B4-BE49-F238E27FC236}">
                <a16:creationId xmlns:a16="http://schemas.microsoft.com/office/drawing/2014/main" id="{069634BA-10F4-334C-A2B7-AC9E4C8D2395}"/>
              </a:ext>
            </a:extLst>
          </p:cNvPr>
          <p:cNvCxnSpPr>
            <a:cxnSpLocks/>
            <a:stCxn id="359" idx="2"/>
            <a:endCxn id="297" idx="1"/>
          </p:cNvCxnSpPr>
          <p:nvPr/>
        </p:nvCxnSpPr>
        <p:spPr>
          <a:xfrm>
            <a:off x="4579373" y="2382604"/>
            <a:ext cx="661714" cy="135442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8F979B0-6497-7142-BFB7-36FE03031E15}"/>
              </a:ext>
            </a:extLst>
          </p:cNvPr>
          <p:cNvCxnSpPr>
            <a:cxnSpLocks/>
            <a:stCxn id="359" idx="6"/>
            <a:endCxn id="297" idx="3"/>
          </p:cNvCxnSpPr>
          <p:nvPr/>
        </p:nvCxnSpPr>
        <p:spPr>
          <a:xfrm>
            <a:off x="5463029" y="2382604"/>
            <a:ext cx="806990" cy="135442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1DCF0379-2EFE-4F4D-BCC1-45987F0C572C}"/>
              </a:ext>
            </a:extLst>
          </p:cNvPr>
          <p:cNvSpPr/>
          <p:nvPr/>
        </p:nvSpPr>
        <p:spPr>
          <a:xfrm>
            <a:off x="7638394" y="1006458"/>
            <a:ext cx="929204" cy="5399856"/>
          </a:xfrm>
          <a:prstGeom prst="rect">
            <a:avLst/>
          </a:prstGeom>
          <a:solidFill>
            <a:schemeClr val="bg1"/>
          </a:solidFill>
          <a:ln w="317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3" name="TextBox 362">
            <a:extLst>
              <a:ext uri="{FF2B5EF4-FFF2-40B4-BE49-F238E27FC236}">
                <a16:creationId xmlns:a16="http://schemas.microsoft.com/office/drawing/2014/main" id="{65F9936E-6FFB-EC42-80CD-E26531D3F4D0}"/>
              </a:ext>
            </a:extLst>
          </p:cNvPr>
          <p:cNvSpPr txBox="1"/>
          <p:nvPr/>
        </p:nvSpPr>
        <p:spPr>
          <a:xfrm>
            <a:off x="7711555" y="1025654"/>
            <a:ext cx="797885" cy="461665"/>
          </a:xfrm>
          <a:prstGeom prst="rect">
            <a:avLst/>
          </a:prstGeom>
          <a:noFill/>
        </p:spPr>
        <p:txBody>
          <a:bodyPr wrap="square" rtlCol="0">
            <a:spAutoFit/>
          </a:bodyPr>
          <a:lstStyle/>
          <a:p>
            <a:pPr algn="ctr" defTabSz="457200"/>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Serving Layer</a:t>
            </a:r>
          </a:p>
        </p:txBody>
      </p:sp>
      <p:cxnSp>
        <p:nvCxnSpPr>
          <p:cNvPr id="364" name="Straight Connector 363">
            <a:extLst>
              <a:ext uri="{FF2B5EF4-FFF2-40B4-BE49-F238E27FC236}">
                <a16:creationId xmlns:a16="http://schemas.microsoft.com/office/drawing/2014/main" id="{54D984C8-F0B0-CD48-A7E3-B891CB94F997}"/>
              </a:ext>
            </a:extLst>
          </p:cNvPr>
          <p:cNvCxnSpPr>
            <a:cxnSpLocks/>
            <a:endCxn id="297" idx="1"/>
          </p:cNvCxnSpPr>
          <p:nvPr/>
        </p:nvCxnSpPr>
        <p:spPr>
          <a:xfrm flipV="1">
            <a:off x="4738537" y="3737024"/>
            <a:ext cx="502550" cy="700092"/>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1426C65-C798-1E4F-81A7-6A705B372216}"/>
              </a:ext>
            </a:extLst>
          </p:cNvPr>
          <p:cNvCxnSpPr>
            <a:cxnSpLocks/>
            <a:stCxn id="317" idx="3"/>
            <a:endCxn id="311" idx="3"/>
          </p:cNvCxnSpPr>
          <p:nvPr/>
        </p:nvCxnSpPr>
        <p:spPr>
          <a:xfrm>
            <a:off x="6046052" y="4595361"/>
            <a:ext cx="229378" cy="373755"/>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BAA2197-F5A2-DE42-A2BA-2AD1DF7316D1}"/>
              </a:ext>
            </a:extLst>
          </p:cNvPr>
          <p:cNvGrpSpPr/>
          <p:nvPr/>
        </p:nvGrpSpPr>
        <p:grpSpPr>
          <a:xfrm>
            <a:off x="7643761" y="1980530"/>
            <a:ext cx="902208" cy="751291"/>
            <a:chOff x="9637574" y="2835987"/>
            <a:chExt cx="902208" cy="751291"/>
          </a:xfrm>
        </p:grpSpPr>
        <p:pic>
          <p:nvPicPr>
            <p:cNvPr id="22" name="Picture 21">
              <a:extLst>
                <a:ext uri="{FF2B5EF4-FFF2-40B4-BE49-F238E27FC236}">
                  <a16:creationId xmlns:a16="http://schemas.microsoft.com/office/drawing/2014/main" id="{379A2634-B20B-8747-BC59-DAD482B37368}"/>
                </a:ext>
              </a:extLst>
            </p:cNvPr>
            <p:cNvPicPr>
              <a:picLocks noChangeAspect="1"/>
            </p:cNvPicPr>
            <p:nvPr/>
          </p:nvPicPr>
          <p:blipFill>
            <a:blip r:embed="rId5"/>
            <a:stretch>
              <a:fillRect/>
            </a:stretch>
          </p:blipFill>
          <p:spPr>
            <a:xfrm>
              <a:off x="9783316" y="2835987"/>
              <a:ext cx="551732" cy="422389"/>
            </a:xfrm>
            <a:prstGeom prst="rect">
              <a:avLst/>
            </a:prstGeom>
          </p:spPr>
        </p:pic>
        <p:sp>
          <p:nvSpPr>
            <p:cNvPr id="366" name="Google Shape;61;p12">
              <a:extLst>
                <a:ext uri="{FF2B5EF4-FFF2-40B4-BE49-F238E27FC236}">
                  <a16:creationId xmlns:a16="http://schemas.microsoft.com/office/drawing/2014/main" id="{D84D4571-DDBC-1C42-9F0C-6484AD0CCDC6}"/>
                </a:ext>
              </a:extLst>
            </p:cNvPr>
            <p:cNvSpPr txBox="1">
              <a:spLocks/>
            </p:cNvSpPr>
            <p:nvPr/>
          </p:nvSpPr>
          <p:spPr>
            <a:xfrm>
              <a:off x="9637574" y="3164890"/>
              <a:ext cx="902208"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dirty="0">
                  <a:solidFill>
                    <a:schemeClr val="bg1">
                      <a:lumMod val="65000"/>
                      <a:alpha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Visualization Tool</a:t>
              </a:r>
            </a:p>
          </p:txBody>
        </p:sp>
      </p:grpSp>
      <p:cxnSp>
        <p:nvCxnSpPr>
          <p:cNvPr id="367" name="Elbow Connector 366">
            <a:extLst>
              <a:ext uri="{FF2B5EF4-FFF2-40B4-BE49-F238E27FC236}">
                <a16:creationId xmlns:a16="http://schemas.microsoft.com/office/drawing/2014/main" id="{FD76704C-A956-004B-8E00-E11B856866B1}"/>
              </a:ext>
            </a:extLst>
          </p:cNvPr>
          <p:cNvCxnSpPr>
            <a:cxnSpLocks/>
            <a:stCxn id="359" idx="6"/>
            <a:endCxn id="22" idx="1"/>
          </p:cNvCxnSpPr>
          <p:nvPr/>
        </p:nvCxnSpPr>
        <p:spPr>
          <a:xfrm flipV="1">
            <a:off x="5463029" y="2191725"/>
            <a:ext cx="2326474" cy="190879"/>
          </a:xfrm>
          <a:prstGeom prst="bentConnector3">
            <a:avLst>
              <a:gd name="adj1" fmla="val 5972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8" name="Elbow Connector 367">
            <a:extLst>
              <a:ext uri="{FF2B5EF4-FFF2-40B4-BE49-F238E27FC236}">
                <a16:creationId xmlns:a16="http://schemas.microsoft.com/office/drawing/2014/main" id="{4101F198-F5F5-EA4E-AF29-CE9778714316}"/>
              </a:ext>
            </a:extLst>
          </p:cNvPr>
          <p:cNvCxnSpPr>
            <a:cxnSpLocks/>
            <a:stCxn id="317" idx="1"/>
            <a:endCxn id="369" idx="3"/>
          </p:cNvCxnSpPr>
          <p:nvPr/>
        </p:nvCxnSpPr>
        <p:spPr>
          <a:xfrm rot="10800000">
            <a:off x="5220804" y="4588967"/>
            <a:ext cx="440473" cy="6394"/>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69" name="Google Shape;61;p12">
            <a:extLst>
              <a:ext uri="{FF2B5EF4-FFF2-40B4-BE49-F238E27FC236}">
                <a16:creationId xmlns:a16="http://schemas.microsoft.com/office/drawing/2014/main" id="{55BB9C85-052C-484A-A472-75EA75A39FDC}"/>
              </a:ext>
            </a:extLst>
          </p:cNvPr>
          <p:cNvSpPr txBox="1">
            <a:spLocks/>
          </p:cNvSpPr>
          <p:nvPr/>
        </p:nvSpPr>
        <p:spPr>
          <a:xfrm>
            <a:off x="4888073" y="4377773"/>
            <a:ext cx="332730"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a:t>
            </a:r>
          </a:p>
        </p:txBody>
      </p:sp>
      <p:cxnSp>
        <p:nvCxnSpPr>
          <p:cNvPr id="370" name="Elbow Connector 369">
            <a:extLst>
              <a:ext uri="{FF2B5EF4-FFF2-40B4-BE49-F238E27FC236}">
                <a16:creationId xmlns:a16="http://schemas.microsoft.com/office/drawing/2014/main" id="{4FCB56F6-25EC-3B46-8F99-6C73BC62D195}"/>
              </a:ext>
            </a:extLst>
          </p:cNvPr>
          <p:cNvCxnSpPr>
            <a:cxnSpLocks/>
          </p:cNvCxnSpPr>
          <p:nvPr/>
        </p:nvCxnSpPr>
        <p:spPr>
          <a:xfrm rot="10800000">
            <a:off x="9230993" y="891324"/>
            <a:ext cx="466888" cy="3196"/>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D84F40B-66AA-D84B-99B9-14E9C49AE4A3}"/>
              </a:ext>
            </a:extLst>
          </p:cNvPr>
          <p:cNvCxnSpPr>
            <a:cxnSpLocks/>
          </p:cNvCxnSpPr>
          <p:nvPr/>
        </p:nvCxnSpPr>
        <p:spPr>
          <a:xfrm>
            <a:off x="9230993" y="1086146"/>
            <a:ext cx="473656" cy="0"/>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72" name="Text Box 118">
            <a:extLst>
              <a:ext uri="{FF2B5EF4-FFF2-40B4-BE49-F238E27FC236}">
                <a16:creationId xmlns:a16="http://schemas.microsoft.com/office/drawing/2014/main" id="{9532F4ED-56AE-4049-BBF0-082D6EA1F0D0}"/>
              </a:ext>
            </a:extLst>
          </p:cNvPr>
          <p:cNvSpPr txBox="1">
            <a:spLocks noChangeArrowheads="1"/>
          </p:cNvSpPr>
          <p:nvPr/>
        </p:nvSpPr>
        <p:spPr bwMode="auto">
          <a:xfrm>
            <a:off x="9711380" y="791414"/>
            <a:ext cx="8322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General flow</a:t>
            </a:r>
          </a:p>
        </p:txBody>
      </p:sp>
      <p:sp>
        <p:nvSpPr>
          <p:cNvPr id="373" name="Text Box 118">
            <a:extLst>
              <a:ext uri="{FF2B5EF4-FFF2-40B4-BE49-F238E27FC236}">
                <a16:creationId xmlns:a16="http://schemas.microsoft.com/office/drawing/2014/main" id="{3E375FFC-ED7D-3E4F-8EBC-F93F9B365D28}"/>
              </a:ext>
            </a:extLst>
          </p:cNvPr>
          <p:cNvSpPr txBox="1">
            <a:spLocks noChangeArrowheads="1"/>
          </p:cNvSpPr>
          <p:nvPr/>
        </p:nvSpPr>
        <p:spPr bwMode="auto">
          <a:xfrm>
            <a:off x="9714481" y="982526"/>
            <a:ext cx="206338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Integration with Hadoop components</a:t>
            </a:r>
          </a:p>
        </p:txBody>
      </p:sp>
      <p:sp>
        <p:nvSpPr>
          <p:cNvPr id="375" name="Rounded Rectangle 374">
            <a:extLst>
              <a:ext uri="{FF2B5EF4-FFF2-40B4-BE49-F238E27FC236}">
                <a16:creationId xmlns:a16="http://schemas.microsoft.com/office/drawing/2014/main" id="{6C318680-1CD9-1A4A-AA8E-5ABCBEAE8D62}"/>
              </a:ext>
            </a:extLst>
          </p:cNvPr>
          <p:cNvSpPr/>
          <p:nvPr/>
        </p:nvSpPr>
        <p:spPr>
          <a:xfrm>
            <a:off x="7842091" y="1973009"/>
            <a:ext cx="449608" cy="420078"/>
          </a:xfrm>
          <a:prstGeom prst="roundRect">
            <a:avLst/>
          </a:prstGeom>
          <a:solidFill>
            <a:srgbClr val="C5277F">
              <a:alpha val="33000"/>
            </a:srgbClr>
          </a:solidFill>
          <a:ln w="9525">
            <a:solidFill>
              <a:srgbClr val="C5277F">
                <a:alpha val="77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900" dirty="0">
              <a:solidFill>
                <a:schemeClr val="bg1">
                  <a:lumMod val="95000"/>
                </a:schemeClr>
              </a:solidFill>
              <a:latin typeface="Nanum Pen Script" panose="03040600000000000000" pitchFamily="66" charset="-127"/>
              <a:ea typeface="Nanum Pen Script" panose="03040600000000000000" pitchFamily="66" charset="-127"/>
            </a:endParaRPr>
          </a:p>
          <a:p>
            <a:pPr algn="ctr"/>
            <a:endParaRPr lang="en-US" sz="2800" dirty="0">
              <a:solidFill>
                <a:schemeClr val="bg1">
                  <a:lumMod val="95000"/>
                </a:schemeClr>
              </a:solidFill>
              <a:latin typeface="Nanum Pen Script" panose="03040600000000000000" pitchFamily="66" charset="-127"/>
              <a:ea typeface="Nanum Pen Script" panose="03040600000000000000" pitchFamily="66" charset="-127"/>
            </a:endParaRPr>
          </a:p>
        </p:txBody>
      </p:sp>
      <p:cxnSp>
        <p:nvCxnSpPr>
          <p:cNvPr id="376" name="Elbow Connector 375">
            <a:extLst>
              <a:ext uri="{FF2B5EF4-FFF2-40B4-BE49-F238E27FC236}">
                <a16:creationId xmlns:a16="http://schemas.microsoft.com/office/drawing/2014/main" id="{2998AAC2-2623-7640-B715-375DF91B6C64}"/>
              </a:ext>
            </a:extLst>
          </p:cNvPr>
          <p:cNvCxnSpPr>
            <a:cxnSpLocks/>
            <a:stCxn id="317" idx="1"/>
          </p:cNvCxnSpPr>
          <p:nvPr/>
        </p:nvCxnSpPr>
        <p:spPr>
          <a:xfrm rot="10800000" flipV="1">
            <a:off x="5216018" y="4595360"/>
            <a:ext cx="445259" cy="312065"/>
          </a:xfrm>
          <a:prstGeom prst="bentConnector3">
            <a:avLst>
              <a:gd name="adj1" fmla="val 50000"/>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77" name="Google Shape;61;p12">
            <a:extLst>
              <a:ext uri="{FF2B5EF4-FFF2-40B4-BE49-F238E27FC236}">
                <a16:creationId xmlns:a16="http://schemas.microsoft.com/office/drawing/2014/main" id="{20D7EEFC-D8E4-9D4F-9770-DBF59EFC76EE}"/>
              </a:ext>
            </a:extLst>
          </p:cNvPr>
          <p:cNvSpPr txBox="1">
            <a:spLocks/>
          </p:cNvSpPr>
          <p:nvPr/>
        </p:nvSpPr>
        <p:spPr>
          <a:xfrm>
            <a:off x="4901030" y="4676783"/>
            <a:ext cx="332730"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
            </a:r>
          </a:p>
        </p:txBody>
      </p:sp>
      <p:grpSp>
        <p:nvGrpSpPr>
          <p:cNvPr id="378" name="Group 377">
            <a:extLst>
              <a:ext uri="{FF2B5EF4-FFF2-40B4-BE49-F238E27FC236}">
                <a16:creationId xmlns:a16="http://schemas.microsoft.com/office/drawing/2014/main" id="{829973DF-EEC2-CA46-A009-75A3421D65DF}"/>
              </a:ext>
            </a:extLst>
          </p:cNvPr>
          <p:cNvGrpSpPr/>
          <p:nvPr/>
        </p:nvGrpSpPr>
        <p:grpSpPr>
          <a:xfrm rot="21011211">
            <a:off x="2354554" y="2170668"/>
            <a:ext cx="301686" cy="261610"/>
            <a:chOff x="720866" y="1203598"/>
            <a:chExt cx="301686" cy="261610"/>
          </a:xfrm>
        </p:grpSpPr>
        <p:sp>
          <p:nvSpPr>
            <p:cNvPr id="379" name="Google Shape;431;p39">
              <a:extLst>
                <a:ext uri="{FF2B5EF4-FFF2-40B4-BE49-F238E27FC236}">
                  <a16:creationId xmlns:a16="http://schemas.microsoft.com/office/drawing/2014/main" id="{CC0777D5-7ADE-5946-83AC-13C030CC4DE5}"/>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TextBox 379">
              <a:extLst>
                <a:ext uri="{FF2B5EF4-FFF2-40B4-BE49-F238E27FC236}">
                  <a16:creationId xmlns:a16="http://schemas.microsoft.com/office/drawing/2014/main" id="{EBFC2684-EC54-8748-83E9-D042F989EDF8}"/>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1.</a:t>
              </a:r>
            </a:p>
          </p:txBody>
        </p:sp>
      </p:grpSp>
      <p:grpSp>
        <p:nvGrpSpPr>
          <p:cNvPr id="381" name="Group 380">
            <a:extLst>
              <a:ext uri="{FF2B5EF4-FFF2-40B4-BE49-F238E27FC236}">
                <a16:creationId xmlns:a16="http://schemas.microsoft.com/office/drawing/2014/main" id="{CCD49272-6E97-6445-BD4C-0DD3D915A6C2}"/>
              </a:ext>
            </a:extLst>
          </p:cNvPr>
          <p:cNvGrpSpPr/>
          <p:nvPr/>
        </p:nvGrpSpPr>
        <p:grpSpPr>
          <a:xfrm rot="21011211">
            <a:off x="5219275" y="4273031"/>
            <a:ext cx="301686" cy="261610"/>
            <a:chOff x="720866" y="1203598"/>
            <a:chExt cx="301686" cy="261610"/>
          </a:xfrm>
        </p:grpSpPr>
        <p:sp>
          <p:nvSpPr>
            <p:cNvPr id="382" name="Google Shape;431;p39">
              <a:extLst>
                <a:ext uri="{FF2B5EF4-FFF2-40B4-BE49-F238E27FC236}">
                  <a16:creationId xmlns:a16="http://schemas.microsoft.com/office/drawing/2014/main" id="{3362B9CD-9DF0-0843-8F9D-FF8CA1CE7839}"/>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TextBox 382">
              <a:extLst>
                <a:ext uri="{FF2B5EF4-FFF2-40B4-BE49-F238E27FC236}">
                  <a16:creationId xmlns:a16="http://schemas.microsoft.com/office/drawing/2014/main" id="{2CBE169E-F990-9848-9FEC-396C57867D10}"/>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2.</a:t>
              </a:r>
            </a:p>
          </p:txBody>
        </p:sp>
      </p:grpSp>
      <p:grpSp>
        <p:nvGrpSpPr>
          <p:cNvPr id="387" name="Group 386">
            <a:extLst>
              <a:ext uri="{FF2B5EF4-FFF2-40B4-BE49-F238E27FC236}">
                <a16:creationId xmlns:a16="http://schemas.microsoft.com/office/drawing/2014/main" id="{DF942B5D-64D4-DA49-AC41-DCD0239BE137}"/>
              </a:ext>
            </a:extLst>
          </p:cNvPr>
          <p:cNvGrpSpPr/>
          <p:nvPr/>
        </p:nvGrpSpPr>
        <p:grpSpPr>
          <a:xfrm rot="21011211">
            <a:off x="5242644" y="4955349"/>
            <a:ext cx="301686" cy="261610"/>
            <a:chOff x="720866" y="1203598"/>
            <a:chExt cx="301686" cy="261610"/>
          </a:xfrm>
        </p:grpSpPr>
        <p:sp>
          <p:nvSpPr>
            <p:cNvPr id="388" name="Google Shape;431;p39">
              <a:extLst>
                <a:ext uri="{FF2B5EF4-FFF2-40B4-BE49-F238E27FC236}">
                  <a16:creationId xmlns:a16="http://schemas.microsoft.com/office/drawing/2014/main" id="{BB7818E4-D9D3-9342-970E-892D304139BB}"/>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TextBox 388">
              <a:extLst>
                <a:ext uri="{FF2B5EF4-FFF2-40B4-BE49-F238E27FC236}">
                  <a16:creationId xmlns:a16="http://schemas.microsoft.com/office/drawing/2014/main" id="{822A51A8-FC5B-954C-B6B3-FD36C364D372}"/>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3.</a:t>
              </a:r>
            </a:p>
          </p:txBody>
        </p:sp>
      </p:grpSp>
      <p:sp>
        <p:nvSpPr>
          <p:cNvPr id="390" name="Google Shape;61;p12">
            <a:extLst>
              <a:ext uri="{FF2B5EF4-FFF2-40B4-BE49-F238E27FC236}">
                <a16:creationId xmlns:a16="http://schemas.microsoft.com/office/drawing/2014/main" id="{FF6E03F5-F928-4A4E-81CD-2D29FE76E3C7}"/>
              </a:ext>
            </a:extLst>
          </p:cNvPr>
          <p:cNvSpPr txBox="1">
            <a:spLocks/>
          </p:cNvSpPr>
          <p:nvPr/>
        </p:nvSpPr>
        <p:spPr>
          <a:xfrm>
            <a:off x="2628790" y="1614562"/>
            <a:ext cx="220189"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a:t>
            </a:r>
          </a:p>
        </p:txBody>
      </p:sp>
      <p:cxnSp>
        <p:nvCxnSpPr>
          <p:cNvPr id="391" name="Straight Connector 390">
            <a:extLst>
              <a:ext uri="{FF2B5EF4-FFF2-40B4-BE49-F238E27FC236}">
                <a16:creationId xmlns:a16="http://schemas.microsoft.com/office/drawing/2014/main" id="{B2A100BF-B80B-7C47-9F8E-000D176ACD61}"/>
              </a:ext>
            </a:extLst>
          </p:cNvPr>
          <p:cNvCxnSpPr>
            <a:cxnSpLocks/>
          </p:cNvCxnSpPr>
          <p:nvPr/>
        </p:nvCxnSpPr>
        <p:spPr>
          <a:xfrm>
            <a:off x="6422419" y="3889424"/>
            <a:ext cx="5411" cy="855141"/>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705A5A2-9422-3742-8828-B50106603C0F}"/>
              </a:ext>
            </a:extLst>
          </p:cNvPr>
          <p:cNvCxnSpPr>
            <a:cxnSpLocks/>
            <a:endCxn id="311" idx="1"/>
          </p:cNvCxnSpPr>
          <p:nvPr/>
        </p:nvCxnSpPr>
        <p:spPr>
          <a:xfrm flipH="1">
            <a:off x="3294730" y="4598800"/>
            <a:ext cx="2360396" cy="370316"/>
          </a:xfrm>
          <a:prstGeom prst="line">
            <a:avLst/>
          </a:prstGeom>
          <a:ln w="9525">
            <a:solidFill>
              <a:srgbClr val="FF0000">
                <a:alpha val="24000"/>
              </a:srgb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3" name="Elbow Connector 392">
            <a:extLst>
              <a:ext uri="{FF2B5EF4-FFF2-40B4-BE49-F238E27FC236}">
                <a16:creationId xmlns:a16="http://schemas.microsoft.com/office/drawing/2014/main" id="{D142AEA7-405B-354A-BF22-387485F14935}"/>
              </a:ext>
            </a:extLst>
          </p:cNvPr>
          <p:cNvCxnSpPr>
            <a:cxnSpLocks/>
            <a:stCxn id="390" idx="3"/>
            <a:endCxn id="5" idx="0"/>
          </p:cNvCxnSpPr>
          <p:nvPr/>
        </p:nvCxnSpPr>
        <p:spPr>
          <a:xfrm>
            <a:off x="2848979" y="1825756"/>
            <a:ext cx="780240" cy="192980"/>
          </a:xfrm>
          <a:prstGeom prst="bentConnector2">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sp>
        <p:nvSpPr>
          <p:cNvPr id="394" name="Google Shape;61;p12">
            <a:extLst>
              <a:ext uri="{FF2B5EF4-FFF2-40B4-BE49-F238E27FC236}">
                <a16:creationId xmlns:a16="http://schemas.microsoft.com/office/drawing/2014/main" id="{060FAF7A-4CA7-0941-897B-7B1C60C7A6CC}"/>
              </a:ext>
            </a:extLst>
          </p:cNvPr>
          <p:cNvSpPr txBox="1">
            <a:spLocks/>
          </p:cNvSpPr>
          <p:nvPr/>
        </p:nvSpPr>
        <p:spPr>
          <a:xfrm>
            <a:off x="5561053" y="1580152"/>
            <a:ext cx="313927" cy="422388"/>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2000" dirty="0">
                <a:solidFill>
                  <a:srgbClr val="0079D1">
                    <a:alpha val="77000"/>
                  </a:srgb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a:t>
            </a:r>
          </a:p>
        </p:txBody>
      </p:sp>
      <p:cxnSp>
        <p:nvCxnSpPr>
          <p:cNvPr id="395" name="Elbow Connector 394">
            <a:extLst>
              <a:ext uri="{FF2B5EF4-FFF2-40B4-BE49-F238E27FC236}">
                <a16:creationId xmlns:a16="http://schemas.microsoft.com/office/drawing/2014/main" id="{D09C556E-89F2-494A-AAD2-F4113F921C13}"/>
              </a:ext>
            </a:extLst>
          </p:cNvPr>
          <p:cNvCxnSpPr>
            <a:cxnSpLocks/>
            <a:stCxn id="359" idx="0"/>
          </p:cNvCxnSpPr>
          <p:nvPr/>
        </p:nvCxnSpPr>
        <p:spPr>
          <a:xfrm rot="5400000" flipH="1" flipV="1">
            <a:off x="5218777" y="1616792"/>
            <a:ext cx="190878" cy="586031"/>
          </a:xfrm>
          <a:prstGeom prst="bentConnector2">
            <a:avLst/>
          </a:prstGeom>
          <a:ln w="12700">
            <a:solidFill>
              <a:srgbClr val="0079D1">
                <a:alpha val="77000"/>
              </a:srgbClr>
            </a:solidFill>
            <a:prstDash val="lgDashDot"/>
            <a:headEnd type="oval"/>
            <a:tailEnd type="oval"/>
          </a:ln>
        </p:spPr>
        <p:style>
          <a:lnRef idx="1">
            <a:schemeClr val="accent1"/>
          </a:lnRef>
          <a:fillRef idx="0">
            <a:schemeClr val="accent1"/>
          </a:fillRef>
          <a:effectRef idx="0">
            <a:schemeClr val="accent1"/>
          </a:effectRef>
          <a:fontRef idx="minor">
            <a:schemeClr val="tx1"/>
          </a:fontRef>
        </p:style>
      </p:cxnSp>
      <p:grpSp>
        <p:nvGrpSpPr>
          <p:cNvPr id="396" name="Group 395">
            <a:extLst>
              <a:ext uri="{FF2B5EF4-FFF2-40B4-BE49-F238E27FC236}">
                <a16:creationId xmlns:a16="http://schemas.microsoft.com/office/drawing/2014/main" id="{686D4E72-6B15-4B40-A92E-5AD1EF754198}"/>
              </a:ext>
            </a:extLst>
          </p:cNvPr>
          <p:cNvGrpSpPr/>
          <p:nvPr/>
        </p:nvGrpSpPr>
        <p:grpSpPr>
          <a:xfrm rot="21011211">
            <a:off x="6801768" y="2471218"/>
            <a:ext cx="301686" cy="261610"/>
            <a:chOff x="720866" y="1203598"/>
            <a:chExt cx="301686" cy="261610"/>
          </a:xfrm>
        </p:grpSpPr>
        <p:sp>
          <p:nvSpPr>
            <p:cNvPr id="397" name="Google Shape;431;p39">
              <a:extLst>
                <a:ext uri="{FF2B5EF4-FFF2-40B4-BE49-F238E27FC236}">
                  <a16:creationId xmlns:a16="http://schemas.microsoft.com/office/drawing/2014/main" id="{7CC75416-67B3-254C-8664-DFA566CDCDC6}"/>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TextBox 397">
              <a:extLst>
                <a:ext uri="{FF2B5EF4-FFF2-40B4-BE49-F238E27FC236}">
                  <a16:creationId xmlns:a16="http://schemas.microsoft.com/office/drawing/2014/main" id="{A85FAE79-D69E-6A41-8E39-5BA6F69D42E9}"/>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4.</a:t>
              </a:r>
            </a:p>
          </p:txBody>
        </p:sp>
      </p:grpSp>
      <p:sp>
        <p:nvSpPr>
          <p:cNvPr id="399" name="Google Shape;61;p12">
            <a:extLst>
              <a:ext uri="{FF2B5EF4-FFF2-40B4-BE49-F238E27FC236}">
                <a16:creationId xmlns:a16="http://schemas.microsoft.com/office/drawing/2014/main" id="{5EF6FE43-39F4-A245-BCFA-4E3C9040788A}"/>
              </a:ext>
            </a:extLst>
          </p:cNvPr>
          <p:cNvSpPr txBox="1">
            <a:spLocks/>
          </p:cNvSpPr>
          <p:nvPr/>
        </p:nvSpPr>
        <p:spPr>
          <a:xfrm>
            <a:off x="8924162" y="2320504"/>
            <a:ext cx="2891570" cy="267765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28600" indent="-228600" algn="l">
              <a:buFont typeface="+mj-lt"/>
              <a:buAutoNum type="arabicPeriod"/>
            </a:pPr>
            <a:r>
              <a:rPr lang="en-US" sz="1200" dirty="0" err="1"/>
              <a:t>Abinitio</a:t>
            </a:r>
            <a:r>
              <a:rPr lang="en-US" sz="1200" dirty="0"/>
              <a:t> ETL sends the Json file with the events of the day to the Zona Row</a:t>
            </a:r>
          </a:p>
          <a:p>
            <a:pPr marL="228600" indent="-228600" algn="l">
              <a:buFont typeface="+mj-lt"/>
              <a:buAutoNum type="arabicPeriod"/>
            </a:pPr>
            <a:r>
              <a:rPr lang="en-US" sz="1200" dirty="0"/>
              <a:t>El Job de Data Lake </a:t>
            </a:r>
            <a:r>
              <a:rPr lang="en-US" sz="1200" dirty="0" err="1"/>
              <a:t>valida</a:t>
            </a:r>
            <a:r>
              <a:rPr lang="en-US" sz="1200" dirty="0"/>
              <a:t> la </a:t>
            </a:r>
            <a:r>
              <a:rPr lang="en-US" sz="1200" dirty="0" err="1"/>
              <a:t>existencia</a:t>
            </a:r>
            <a:r>
              <a:rPr lang="en-US" sz="1200" dirty="0"/>
              <a:t> del </a:t>
            </a:r>
            <a:r>
              <a:rPr lang="en-US" sz="1200" dirty="0" err="1"/>
              <a:t>archivo</a:t>
            </a:r>
            <a:r>
              <a:rPr lang="en-US" sz="1200" dirty="0"/>
              <a:t> y la </a:t>
            </a:r>
            <a:r>
              <a:rPr lang="en-US" sz="1200" dirty="0" err="1"/>
              <a:t>estructura</a:t>
            </a:r>
            <a:r>
              <a:rPr lang="en-US" sz="1200" dirty="0"/>
              <a:t> del Json</a:t>
            </a:r>
          </a:p>
          <a:p>
            <a:pPr marL="228600" indent="-228600" algn="l">
              <a:buFont typeface="+mj-lt"/>
              <a:buAutoNum type="arabicPeriod"/>
            </a:pPr>
            <a:r>
              <a:rPr lang="en-US" sz="1200" dirty="0"/>
              <a:t>The Data Lake Job validates the existence of the file and the structure of the Json</a:t>
            </a:r>
          </a:p>
          <a:p>
            <a:pPr marL="228600" indent="-228600" algn="l">
              <a:buFont typeface="+mj-lt"/>
              <a:buAutoNum type="arabicPeriod"/>
            </a:pPr>
            <a:r>
              <a:rPr lang="en-US" sz="1200" dirty="0"/>
              <a:t>The Data Lake job moves Row data to Cured by creating the table in Hive, processes the information based on the Alerts and Notifications business rules</a:t>
            </a:r>
          </a:p>
          <a:p>
            <a:pPr marL="228600" indent="-228600" algn="l">
              <a:buFont typeface="+mj-lt"/>
              <a:buAutoNum type="arabicPeriod"/>
            </a:pPr>
            <a:r>
              <a:rPr lang="en-US" sz="1200" dirty="0"/>
              <a:t>The Data Lake Job creates a view in Hive with the data it processes to make it available to the tool in visualization</a:t>
            </a:r>
          </a:p>
          <a:p>
            <a:pPr algn="l"/>
            <a:endParaRPr lang="en-US" sz="1200" dirty="0"/>
          </a:p>
        </p:txBody>
      </p:sp>
    </p:spTree>
    <p:extLst>
      <p:ext uri="{BB962C8B-B14F-4D97-AF65-F5344CB8AC3E}">
        <p14:creationId xmlns:p14="http://schemas.microsoft.com/office/powerpoint/2010/main" val="3074987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43674-2467-CC40-83A1-3B29BF500736}"/>
              </a:ext>
            </a:extLst>
          </p:cNvPr>
          <p:cNvPicPr>
            <a:picLocks noChangeAspect="1"/>
          </p:cNvPicPr>
          <p:nvPr/>
        </p:nvPicPr>
        <p:blipFill>
          <a:blip r:embed="rId2"/>
          <a:stretch>
            <a:fillRect/>
          </a:stretch>
        </p:blipFill>
        <p:spPr>
          <a:xfrm>
            <a:off x="350788" y="864492"/>
            <a:ext cx="7169685" cy="5359026"/>
          </a:xfrm>
          <a:prstGeom prst="rect">
            <a:avLst/>
          </a:prstGeom>
        </p:spPr>
      </p:pic>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6964590"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Data Lake - Alerts and Notifications – Use Case View</a:t>
            </a:r>
          </a:p>
        </p:txBody>
      </p:sp>
      <p:grpSp>
        <p:nvGrpSpPr>
          <p:cNvPr id="8" name="Group 7">
            <a:extLst>
              <a:ext uri="{FF2B5EF4-FFF2-40B4-BE49-F238E27FC236}">
                <a16:creationId xmlns:a16="http://schemas.microsoft.com/office/drawing/2014/main" id="{A1B6D68C-4896-3447-BEF4-07840390E425}"/>
              </a:ext>
            </a:extLst>
          </p:cNvPr>
          <p:cNvGrpSpPr/>
          <p:nvPr/>
        </p:nvGrpSpPr>
        <p:grpSpPr>
          <a:xfrm rot="21011211">
            <a:off x="2494184" y="1586106"/>
            <a:ext cx="301686" cy="261610"/>
            <a:chOff x="720866" y="1203598"/>
            <a:chExt cx="301686" cy="261610"/>
          </a:xfrm>
        </p:grpSpPr>
        <p:sp>
          <p:nvSpPr>
            <p:cNvPr id="9" name="Google Shape;431;p39">
              <a:extLst>
                <a:ext uri="{FF2B5EF4-FFF2-40B4-BE49-F238E27FC236}">
                  <a16:creationId xmlns:a16="http://schemas.microsoft.com/office/drawing/2014/main" id="{58B66A2E-7851-244C-8427-5F274BA54D9B}"/>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TextBox 9">
              <a:extLst>
                <a:ext uri="{FF2B5EF4-FFF2-40B4-BE49-F238E27FC236}">
                  <a16:creationId xmlns:a16="http://schemas.microsoft.com/office/drawing/2014/main" id="{90E79560-A575-5843-A110-1D6B36274040}"/>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1.</a:t>
              </a:r>
            </a:p>
          </p:txBody>
        </p:sp>
      </p:grpSp>
      <p:grpSp>
        <p:nvGrpSpPr>
          <p:cNvPr id="11" name="Group 10">
            <a:extLst>
              <a:ext uri="{FF2B5EF4-FFF2-40B4-BE49-F238E27FC236}">
                <a16:creationId xmlns:a16="http://schemas.microsoft.com/office/drawing/2014/main" id="{C7F302F3-9D2A-DE48-9500-41C2EC18C194}"/>
              </a:ext>
            </a:extLst>
          </p:cNvPr>
          <p:cNvGrpSpPr/>
          <p:nvPr/>
        </p:nvGrpSpPr>
        <p:grpSpPr>
          <a:xfrm rot="21011211">
            <a:off x="2323253" y="3190768"/>
            <a:ext cx="301686" cy="261610"/>
            <a:chOff x="720866" y="1203598"/>
            <a:chExt cx="301686" cy="261610"/>
          </a:xfrm>
        </p:grpSpPr>
        <p:sp>
          <p:nvSpPr>
            <p:cNvPr id="12" name="Google Shape;431;p39">
              <a:extLst>
                <a:ext uri="{FF2B5EF4-FFF2-40B4-BE49-F238E27FC236}">
                  <a16:creationId xmlns:a16="http://schemas.microsoft.com/office/drawing/2014/main" id="{80D60DD8-7A0B-7C4B-9669-7928C09ACA24}"/>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TextBox 12">
              <a:extLst>
                <a:ext uri="{FF2B5EF4-FFF2-40B4-BE49-F238E27FC236}">
                  <a16:creationId xmlns:a16="http://schemas.microsoft.com/office/drawing/2014/main" id="{4E944EFC-C1FD-AF4B-8F2F-6307F9914CB3}"/>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2.</a:t>
              </a:r>
            </a:p>
          </p:txBody>
        </p:sp>
      </p:grpSp>
      <p:grpSp>
        <p:nvGrpSpPr>
          <p:cNvPr id="14" name="Group 13">
            <a:extLst>
              <a:ext uri="{FF2B5EF4-FFF2-40B4-BE49-F238E27FC236}">
                <a16:creationId xmlns:a16="http://schemas.microsoft.com/office/drawing/2014/main" id="{8B75E5D0-C285-DE40-AF63-315486FCA736}"/>
              </a:ext>
            </a:extLst>
          </p:cNvPr>
          <p:cNvGrpSpPr/>
          <p:nvPr/>
        </p:nvGrpSpPr>
        <p:grpSpPr>
          <a:xfrm rot="21011211">
            <a:off x="3955716" y="1369833"/>
            <a:ext cx="301686" cy="261610"/>
            <a:chOff x="720866" y="1203598"/>
            <a:chExt cx="301686" cy="261610"/>
          </a:xfrm>
        </p:grpSpPr>
        <p:sp>
          <p:nvSpPr>
            <p:cNvPr id="15" name="Google Shape;431;p39">
              <a:extLst>
                <a:ext uri="{FF2B5EF4-FFF2-40B4-BE49-F238E27FC236}">
                  <a16:creationId xmlns:a16="http://schemas.microsoft.com/office/drawing/2014/main" id="{017E70EF-7A40-934D-ABB9-99CED9FF611C}"/>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TextBox 15">
              <a:extLst>
                <a:ext uri="{FF2B5EF4-FFF2-40B4-BE49-F238E27FC236}">
                  <a16:creationId xmlns:a16="http://schemas.microsoft.com/office/drawing/2014/main" id="{62DCEE66-6CFF-CA41-9312-E8DCC5AF8F81}"/>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3.</a:t>
              </a:r>
            </a:p>
          </p:txBody>
        </p:sp>
      </p:grpSp>
      <p:grpSp>
        <p:nvGrpSpPr>
          <p:cNvPr id="17" name="Group 16">
            <a:extLst>
              <a:ext uri="{FF2B5EF4-FFF2-40B4-BE49-F238E27FC236}">
                <a16:creationId xmlns:a16="http://schemas.microsoft.com/office/drawing/2014/main" id="{4C9F01C3-F5C4-D24A-878E-75B23993B0CE}"/>
              </a:ext>
            </a:extLst>
          </p:cNvPr>
          <p:cNvGrpSpPr/>
          <p:nvPr/>
        </p:nvGrpSpPr>
        <p:grpSpPr>
          <a:xfrm rot="21011211">
            <a:off x="4088680" y="3143596"/>
            <a:ext cx="301686" cy="261610"/>
            <a:chOff x="720866" y="1203598"/>
            <a:chExt cx="301686" cy="261610"/>
          </a:xfrm>
        </p:grpSpPr>
        <p:sp>
          <p:nvSpPr>
            <p:cNvPr id="18" name="Google Shape;431;p39">
              <a:extLst>
                <a:ext uri="{FF2B5EF4-FFF2-40B4-BE49-F238E27FC236}">
                  <a16:creationId xmlns:a16="http://schemas.microsoft.com/office/drawing/2014/main" id="{3D115312-A351-4046-93D6-D82CE6648763}"/>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TextBox 18">
              <a:extLst>
                <a:ext uri="{FF2B5EF4-FFF2-40B4-BE49-F238E27FC236}">
                  <a16:creationId xmlns:a16="http://schemas.microsoft.com/office/drawing/2014/main" id="{7C7A58A8-0607-2A48-AA4A-2F10FC34828C}"/>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4.</a:t>
              </a:r>
            </a:p>
          </p:txBody>
        </p:sp>
      </p:grpSp>
      <p:grpSp>
        <p:nvGrpSpPr>
          <p:cNvPr id="20" name="Group 19">
            <a:extLst>
              <a:ext uri="{FF2B5EF4-FFF2-40B4-BE49-F238E27FC236}">
                <a16:creationId xmlns:a16="http://schemas.microsoft.com/office/drawing/2014/main" id="{34305FDB-F17C-EE45-9266-2DC46136615B}"/>
              </a:ext>
            </a:extLst>
          </p:cNvPr>
          <p:cNvGrpSpPr/>
          <p:nvPr/>
        </p:nvGrpSpPr>
        <p:grpSpPr>
          <a:xfrm rot="21011211">
            <a:off x="3930022" y="5019533"/>
            <a:ext cx="301686" cy="261610"/>
            <a:chOff x="720866" y="1203598"/>
            <a:chExt cx="301686" cy="261610"/>
          </a:xfrm>
        </p:grpSpPr>
        <p:sp>
          <p:nvSpPr>
            <p:cNvPr id="21" name="Google Shape;431;p39">
              <a:extLst>
                <a:ext uri="{FF2B5EF4-FFF2-40B4-BE49-F238E27FC236}">
                  <a16:creationId xmlns:a16="http://schemas.microsoft.com/office/drawing/2014/main" id="{6F2ED4A5-1A7D-2E46-9A6B-634284E3A890}"/>
                </a:ext>
              </a:extLst>
            </p:cNvPr>
            <p:cNvSpPr/>
            <p:nvPr/>
          </p:nvSpPr>
          <p:spPr>
            <a:xfrm>
              <a:off x="720866" y="1203598"/>
              <a:ext cx="249532" cy="26161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TextBox 21">
              <a:extLst>
                <a:ext uri="{FF2B5EF4-FFF2-40B4-BE49-F238E27FC236}">
                  <a16:creationId xmlns:a16="http://schemas.microsoft.com/office/drawing/2014/main" id="{885E09E3-4E54-CD47-A9CA-D5A7BCDCE505}"/>
                </a:ext>
              </a:extLst>
            </p:cNvPr>
            <p:cNvSpPr txBox="1"/>
            <p:nvPr/>
          </p:nvSpPr>
          <p:spPr>
            <a:xfrm>
              <a:off x="720866" y="1214726"/>
              <a:ext cx="301686" cy="230832"/>
            </a:xfrm>
            <a:prstGeom prst="rect">
              <a:avLst/>
            </a:prstGeom>
            <a:noFill/>
          </p:spPr>
          <p:txBody>
            <a:bodyPr wrap="square" rtlCol="0">
              <a:spAutoFit/>
            </a:bodyPr>
            <a:lstStyle/>
            <a:p>
              <a:r>
                <a:rPr lang="en-US" sz="900" dirty="0">
                  <a:solidFill>
                    <a:srgbClr val="FF0000"/>
                  </a:solidFill>
                </a:rPr>
                <a:t>5.</a:t>
              </a:r>
            </a:p>
          </p:txBody>
        </p:sp>
      </p:grpSp>
      <p:sp>
        <p:nvSpPr>
          <p:cNvPr id="23" name="Google Shape;61;p12">
            <a:extLst>
              <a:ext uri="{FF2B5EF4-FFF2-40B4-BE49-F238E27FC236}">
                <a16:creationId xmlns:a16="http://schemas.microsoft.com/office/drawing/2014/main" id="{EB1CDCF1-EDC6-2445-81DF-64FE6AA2975B}"/>
              </a:ext>
            </a:extLst>
          </p:cNvPr>
          <p:cNvSpPr txBox="1">
            <a:spLocks/>
          </p:cNvSpPr>
          <p:nvPr/>
        </p:nvSpPr>
        <p:spPr>
          <a:xfrm>
            <a:off x="7730050" y="983183"/>
            <a:ext cx="3640546" cy="249299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28600" indent="-228600" algn="l">
              <a:buFont typeface="+mj-lt"/>
              <a:buAutoNum type="arabicPeriod"/>
            </a:pPr>
            <a:r>
              <a:rPr lang="en-US" sz="1200" dirty="0"/>
              <a:t>Validate file: the ingestion engine deposits the file in the raw zone to carry out the validation process of the existence and structure of the files according to a defined contract</a:t>
            </a:r>
          </a:p>
          <a:p>
            <a:pPr marL="228600" indent="-228600" algn="l">
              <a:buFont typeface="+mj-lt"/>
              <a:buAutoNum type="arabicPeriod"/>
            </a:pPr>
            <a:r>
              <a:rPr lang="en-US" sz="1200" dirty="0"/>
              <a:t>Apply data quality: full data rules need to be applied</a:t>
            </a:r>
          </a:p>
          <a:p>
            <a:pPr marL="228600" indent="-228600" algn="l">
              <a:buFont typeface="+mj-lt"/>
              <a:buAutoNum type="arabicPeriod"/>
            </a:pPr>
            <a:r>
              <a:rPr lang="en-US" sz="1200" dirty="0"/>
              <a:t>Move files: it is necessary to move the data to the cured HDFS zone in the domain-specific path corresponding to the Alerts and Notifications data</a:t>
            </a:r>
          </a:p>
          <a:p>
            <a:pPr marL="228600" indent="-228600" algn="l">
              <a:buFont typeface="+mj-lt"/>
              <a:buAutoNum type="arabicPeriod"/>
            </a:pPr>
            <a:r>
              <a:rPr lang="en-US" sz="1200" dirty="0"/>
              <a:t>It is required to load the data in the Cured Zone in Hive and process the data according to the commercial rules of the Alerts and Notifications area</a:t>
            </a:r>
          </a:p>
          <a:p>
            <a:pPr marL="228600" indent="-228600" algn="l">
              <a:buFont typeface="+mj-lt"/>
              <a:buAutoNum type="arabicPeriod"/>
            </a:pPr>
            <a:r>
              <a:rPr lang="en-US" sz="1200" dirty="0"/>
              <a:t>Make data available: loading data into Hive views is required to supply the data to the visualization tool</a:t>
            </a:r>
          </a:p>
        </p:txBody>
      </p:sp>
      <p:sp>
        <p:nvSpPr>
          <p:cNvPr id="24" name="Google Shape;61;p12">
            <a:extLst>
              <a:ext uri="{FF2B5EF4-FFF2-40B4-BE49-F238E27FC236}">
                <a16:creationId xmlns:a16="http://schemas.microsoft.com/office/drawing/2014/main" id="{D198354D-8FE9-954A-A20D-E52516D385D8}"/>
              </a:ext>
            </a:extLst>
          </p:cNvPr>
          <p:cNvSpPr txBox="1">
            <a:spLocks/>
          </p:cNvSpPr>
          <p:nvPr/>
        </p:nvSpPr>
        <p:spPr>
          <a:xfrm>
            <a:off x="7773119" y="3692997"/>
            <a:ext cx="3934353" cy="2321274"/>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just">
              <a:spcBef>
                <a:spcPts val="0"/>
              </a:spcBef>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As part of the software engineering process, it is recommended to prepare the use cases to identify the following:</a:t>
            </a:r>
          </a:p>
          <a:p>
            <a:pPr algn="just">
              <a:spcBef>
                <a:spcPts val="0"/>
              </a:spcBef>
            </a:pPr>
            <a:endPar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Preconditions</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Post-Conditions</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Normal Flow</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Alternative Flow</a:t>
            </a:r>
          </a:p>
          <a:p>
            <a:pPr algn="just">
              <a:spcBef>
                <a:spcPts val="0"/>
              </a:spcBef>
            </a:pPr>
            <a:endPar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spcBef>
                <a:spcPts val="0"/>
              </a:spcBef>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And if necessary to exist:</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Variants</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Business rules</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Special requirements</a:t>
            </a:r>
          </a:p>
          <a:p>
            <a:pPr marL="171450" indent="-171450" algn="just">
              <a:spcBef>
                <a:spcPts val="0"/>
              </a:spcBef>
              <a:buFont typeface="Arial" panose="020B0604020202020204" pitchFamily="34" charset="0"/>
              <a:buChar char="•"/>
            </a:pPr>
            <a:r>
              <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Notes</a:t>
            </a:r>
          </a:p>
          <a:p>
            <a:pPr algn="just">
              <a:spcBef>
                <a:spcPts val="0"/>
              </a:spcBef>
            </a:pPr>
            <a:endPar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spcBef>
                <a:spcPts val="0"/>
              </a:spcBef>
            </a:pPr>
            <a:r>
              <a:rPr lang="en-US" sz="800" dirty="0">
                <a:solidFill>
                  <a:srgbClr val="C5277F"/>
                </a:solidFill>
                <a:latin typeface="Comic Sans MS" panose="030F0902030302020204" pitchFamily="66" charset="0"/>
              </a:rPr>
              <a:t>In the use cases, the test cases are detected, that is why it is important to prepare them because they are the contracts that define the project, determine the agreements with the business area involved and are a reflection of the flow of functionalities.</a:t>
            </a:r>
          </a:p>
          <a:p>
            <a:pPr algn="just">
              <a:spcBef>
                <a:spcPts val="0"/>
              </a:spcBef>
            </a:pPr>
            <a:r>
              <a:rPr lang="en-US" sz="800" dirty="0">
                <a:solidFill>
                  <a:srgbClr val="C5277F"/>
                </a:solidFill>
                <a:latin typeface="Comic Sans MS" panose="030F0902030302020204" pitchFamily="66" charset="0"/>
              </a:rPr>
              <a:t>A template is attached to develop a use case</a:t>
            </a:r>
            <a:endParaRPr lang="en-US" sz="8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Tree>
    <p:extLst>
      <p:ext uri="{BB962C8B-B14F-4D97-AF65-F5344CB8AC3E}">
        <p14:creationId xmlns:p14="http://schemas.microsoft.com/office/powerpoint/2010/main" val="3649785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9979982-5A80-4893-AE82-91CBA89539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155380</TotalTime>
  <Words>2341</Words>
  <Application>Microsoft Macintosh PowerPoint</Application>
  <PresentationFormat>Widescreen</PresentationFormat>
  <Paragraphs>681</Paragraphs>
  <Slides>24</Slides>
  <Notes>0</Notes>
  <HiddenSlides>0</HiddenSlides>
  <MMClips>0</MMClips>
  <ScaleCrop>false</ScaleCrop>
  <HeadingPairs>
    <vt:vector size="8" baseType="variant">
      <vt:variant>
        <vt:lpstr>Fonts Used</vt:lpstr>
      </vt:variant>
      <vt:variant>
        <vt:i4>8</vt:i4>
      </vt:variant>
      <vt:variant>
        <vt:lpstr>Theme</vt:lpstr>
      </vt:variant>
      <vt:variant>
        <vt:i4>24</vt:i4>
      </vt:variant>
      <vt:variant>
        <vt:lpstr>Embedded OLE Servers</vt:lpstr>
      </vt:variant>
      <vt:variant>
        <vt:i4>1</vt:i4>
      </vt:variant>
      <vt:variant>
        <vt:lpstr>Slide Titles</vt:lpstr>
      </vt:variant>
      <vt:variant>
        <vt:i4>24</vt:i4>
      </vt:variant>
    </vt:vector>
  </HeadingPairs>
  <TitlesOfParts>
    <vt:vector size="57" baseType="lpstr">
      <vt:lpstr>Nanum Pen Script</vt:lpstr>
      <vt:lpstr>Arial</vt:lpstr>
      <vt:lpstr>Calibri</vt:lpstr>
      <vt:lpstr>Comic Sans MS</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3444</cp:revision>
  <cp:lastPrinted>2019-07-10T17:41:46Z</cp:lastPrinted>
  <dcterms:created xsi:type="dcterms:W3CDTF">2017-07-20T18:35:30Z</dcterms:created>
  <dcterms:modified xsi:type="dcterms:W3CDTF">2020-06-19T23:44:48Z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